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67" r:id="rId13"/>
    <p:sldId id="268" r:id="rId14"/>
    <p:sldId id="269" r:id="rId15"/>
    <p:sldId id="270" r:id="rId16"/>
    <p:sldId id="271" r:id="rId17"/>
    <p:sldId id="282" r:id="rId18"/>
    <p:sldId id="283" r:id="rId19"/>
    <p:sldId id="284" r:id="rId20"/>
    <p:sldId id="286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81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3E2DE-6298-CE45-AFA9-C9F3C5A3B80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FC566-83CB-8147-AC24-8D90016E1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mean radii for different symbols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C566-83CB-8147-AC24-8D90016E12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6525D-FE13-B240-AEFE-02E702167378}" type="slidenum">
              <a:rPr lang="en-US">
                <a:latin typeface="Times New Roman" pitchFamily="-109" charset="0"/>
              </a:rPr>
              <a:pPr/>
              <a:t>19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Note the short timescales required for migration and the large overall extent of radial movement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413A-C81F-4449-B875-50073B1419DF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F57C-922E-D743-B741-583651502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heather/teach/323.14/nohalo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Milky Way thin disk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1417638"/>
            <a:ext cx="8316982" cy="503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Thin disk </a:t>
            </a:r>
            <a:r>
              <a:rPr lang="en-US" dirty="0" err="1" smtClean="0">
                <a:solidFill>
                  <a:srgbClr val="FF0000"/>
                </a:solidFill>
              </a:rPr>
              <a:t>metallicity</a:t>
            </a:r>
            <a:r>
              <a:rPr lang="en-US" dirty="0" smtClean="0">
                <a:solidFill>
                  <a:srgbClr val="FF0000"/>
                </a:solidFill>
              </a:rPr>
              <a:t> distribution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79686" cy="30846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Sun is at the metal-rich end of the thin disk </a:t>
            </a:r>
            <a:r>
              <a:rPr lang="en-US" dirty="0" err="1" smtClean="0"/>
              <a:t>metallicity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761" y="1600200"/>
            <a:ext cx="5104804" cy="4975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7838" y="5799121"/>
            <a:ext cx="282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Nordstrom et al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 dwarf 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280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Heavy line is actual </a:t>
            </a:r>
            <a:r>
              <a:rPr lang="en-US" sz="2800" dirty="0" err="1" smtClean="0"/>
              <a:t>metallicity</a:t>
            </a:r>
            <a:r>
              <a:rPr lang="en-US" sz="2800" dirty="0" smtClean="0"/>
              <a:t> distribution; light solid line closed box model prediction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</a:t>
            </a:r>
            <a:r>
              <a:rPr lang="en-US" sz="2800" smtClean="0"/>
              <a:t>Holmberg et al 2007)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0" y="2309042"/>
            <a:ext cx="43942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Metallicity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age in the thin disk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03" y="4856289"/>
            <a:ext cx="7210594" cy="14700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Note large spread in age for a given [Fe/H]</a:t>
            </a:r>
          </a:p>
          <a:p>
            <a:pPr>
              <a:buNone/>
            </a:pPr>
            <a:r>
              <a:rPr lang="en-US" dirty="0" smtClean="0"/>
              <a:t>(ages for individual stars are difficult and controversial)     </a:t>
            </a:r>
            <a:r>
              <a:rPr lang="en-US" sz="2595" dirty="0" smtClean="0"/>
              <a:t>from </a:t>
            </a:r>
            <a:r>
              <a:rPr lang="en-US" sz="2595" dirty="0" err="1" smtClean="0"/>
              <a:t>Edvardsson</a:t>
            </a:r>
            <a:r>
              <a:rPr lang="en-US" sz="2595" dirty="0" smtClean="0"/>
              <a:t> et al 1993</a:t>
            </a:r>
            <a:endParaRPr lang="en-US" sz="259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94" y="1417638"/>
            <a:ext cx="58801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660" y="4364038"/>
            <a:ext cx="157480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Mapping the Galaxy with star counts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Herschels</a:t>
            </a:r>
            <a:r>
              <a:rPr lang="en-US" dirty="0" smtClean="0"/>
              <a:t> (1785) mapped the Galaxy with star counts, and got it quite wrong </a:t>
            </a:r>
            <a:r>
              <a:rPr lang="en-US" dirty="0" smtClean="0">
                <a:solidFill>
                  <a:srgbClr val="008000"/>
                </a:solidFill>
              </a:rPr>
              <a:t>(why?)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49276"/>
            <a:ext cx="8111292" cy="302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Star count mapping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Q: what sort of assumptions would you need to make in order to work out the density distribution of the Galaxy using star counts?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Star count mapping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Q: what sort of assumptions would you need to make in order to work out the density distribution of the Galaxy using star counts?</a:t>
            </a:r>
          </a:p>
          <a:p>
            <a:pPr>
              <a:buNone/>
            </a:pPr>
            <a:endParaRPr lang="en-US" dirty="0">
              <a:solidFill>
                <a:srgbClr val="008000"/>
              </a:solidFill>
            </a:endParaRPr>
          </a:p>
          <a:p>
            <a:pPr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68975"/>
            <a:ext cx="6476501" cy="348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072" y="4667904"/>
            <a:ext cx="396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also </a:t>
            </a:r>
            <a:r>
              <a:rPr lang="en-US" dirty="0" err="1" smtClean="0"/>
              <a:t>metallicity</a:t>
            </a:r>
            <a:r>
              <a:rPr lang="en-US" dirty="0" smtClean="0"/>
              <a:t> affects luminosity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520700"/>
            <a:ext cx="7607300" cy="581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3386" y="5835066"/>
            <a:ext cx="585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think of an effect that would go in the direction of making IR studies give </a:t>
            </a:r>
            <a:r>
              <a:rPr lang="en-US" dirty="0" smtClean="0">
                <a:solidFill>
                  <a:srgbClr val="FF0000"/>
                </a:solidFill>
              </a:rPr>
              <a:t>a smaller </a:t>
            </a:r>
            <a:r>
              <a:rPr lang="en-US" dirty="0" smtClean="0"/>
              <a:t>scale height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Metallicity</a:t>
            </a:r>
            <a:r>
              <a:rPr lang="en-US" dirty="0" smtClean="0">
                <a:solidFill>
                  <a:srgbClr val="FF0000"/>
                </a:solidFill>
              </a:rPr>
              <a:t> gradient in the disk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9855"/>
            <a:ext cx="8229600" cy="8063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Andrievsky</a:t>
            </a:r>
            <a:r>
              <a:rPr lang="en-US" dirty="0" smtClean="0"/>
              <a:t>, Luck et al (2004) – gradient from </a:t>
            </a:r>
            <a:r>
              <a:rPr lang="en-US" smtClean="0"/>
              <a:t>Cepheids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78" y="1746250"/>
            <a:ext cx="7543800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Open clusters (ages up to 10 </a:t>
            </a:r>
            <a:r>
              <a:rPr lang="en-US" dirty="0" err="1" smtClean="0">
                <a:solidFill>
                  <a:srgbClr val="FF0000"/>
                </a:solidFill>
              </a:rPr>
              <a:t>Gyr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67800" cy="425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930" y="6126163"/>
            <a:ext cx="406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Yong et al (2012)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smtClean="0"/>
              <a:t>Angular momentum redistribution by (transient) Spiral Arms: </a:t>
            </a:r>
            <a:br>
              <a:rPr lang="en-US" sz="3400" smtClean="0"/>
            </a:br>
            <a:endParaRPr lang="en-US" sz="320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42038" y="4768850"/>
            <a:ext cx="1554162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06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42038" y="3051175"/>
            <a:ext cx="1554162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06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142038" y="1252538"/>
            <a:ext cx="1554162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06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08275" y="4768850"/>
            <a:ext cx="1552575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06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08275" y="3051175"/>
            <a:ext cx="1552575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600">
              <a:latin typeface="Tahoma" pitchFamily="-106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708275" y="1252538"/>
            <a:ext cx="1552575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06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990600" y="1219200"/>
            <a:ext cx="67532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743200" y="3276600"/>
            <a:ext cx="152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06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 rot="-5400000">
            <a:off x="2427287" y="3592513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0000"/>
                </a:solidFill>
                <a:latin typeface="Tahoma" pitchFamily="-106" charset="0"/>
              </a:rPr>
              <a:t>Radius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352800" y="4514850"/>
            <a:ext cx="45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06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00400" y="4419600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Tahoma" pitchFamily="-106" charset="0"/>
              </a:rPr>
              <a:t>Time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414838" y="6626225"/>
            <a:ext cx="1600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06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724400" y="6292850"/>
            <a:ext cx="96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chemeClr val="accent1"/>
                </a:solidFill>
                <a:latin typeface="Tahoma" pitchFamily="-106" charset="0"/>
              </a:rPr>
              <a:t>~ 20 kpc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6324600"/>
            <a:ext cx="2971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  <a:latin typeface="Tahoma" pitchFamily="-106" charset="0"/>
                <a:ea typeface="ＭＳ Ｐゴシック" pitchFamily="-107" charset="-128"/>
                <a:cs typeface="ＭＳ Ｐゴシック" pitchFamily="-107" charset="-128"/>
              </a:rPr>
              <a:t>(slide from </a:t>
            </a:r>
            <a:r>
              <a:rPr lang="en-US" dirty="0" err="1">
                <a:solidFill>
                  <a:srgbClr val="FF6600"/>
                </a:solidFill>
                <a:latin typeface="Tahoma" pitchFamily="-106" charset="0"/>
                <a:ea typeface="ＭＳ Ｐゴシック" pitchFamily="-107" charset="-128"/>
                <a:cs typeface="ＭＳ Ｐゴシック" pitchFamily="-107" charset="-128"/>
              </a:rPr>
              <a:t>Rok</a:t>
            </a:r>
            <a:r>
              <a:rPr lang="en-US" dirty="0">
                <a:solidFill>
                  <a:srgbClr val="FF6600"/>
                </a:solidFill>
                <a:latin typeface="Tahoma" pitchFamily="-106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ahoma" pitchFamily="-106" charset="0"/>
                <a:ea typeface="ＭＳ Ｐゴシック" pitchFamily="-107" charset="-128"/>
                <a:cs typeface="ＭＳ Ｐゴシック" pitchFamily="-107" charset="-128"/>
              </a:rPr>
              <a:t>Roskar</a:t>
            </a:r>
            <a:r>
              <a:rPr lang="en-US" dirty="0">
                <a:solidFill>
                  <a:srgbClr val="FF6600"/>
                </a:solidFill>
                <a:latin typeface="Tahoma" pitchFamily="-106" charset="0"/>
                <a:ea typeface="ＭＳ Ｐゴシック" pitchFamily="-107" charset="-128"/>
                <a:cs typeface="ＭＳ Ｐゴシック" pitchFamily="-107" charset="-128"/>
              </a:rPr>
              <a:t>)</a:t>
            </a:r>
            <a:endParaRPr lang="en-US" dirty="0">
              <a:solidFill>
                <a:srgbClr val="FF6600"/>
              </a:solidFill>
              <a:latin typeface="Tahoma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318"/>
            <a:ext cx="8229600" cy="3048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Q: in order to study the spatial distribution of the thin disk (which dominates the Milky Way luminosity) surface photometry in the K band from space has been used. What is the advantage of the K band? What sort of stars give off most of their light at 2 microns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8" y="600758"/>
            <a:ext cx="7845652" cy="282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Angular momentum conservation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2432" y="1884329"/>
            <a:ext cx="7346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 spherical potential angular momentum will be conserved; in an </a:t>
            </a:r>
            <a:r>
              <a:rPr lang="en-US" sz="2800" dirty="0" err="1" smtClean="0"/>
              <a:t>axisymmetric</a:t>
            </a:r>
            <a:r>
              <a:rPr lang="en-US" sz="2800" dirty="0" smtClean="0"/>
              <a:t> one, angular momentum in the </a:t>
            </a:r>
            <a:r>
              <a:rPr lang="en-US" sz="2800" dirty="0" err="1" smtClean="0"/>
              <a:t>z</a:t>
            </a:r>
            <a:r>
              <a:rPr lang="en-US" sz="2800" dirty="0" smtClean="0"/>
              <a:t> direction (</a:t>
            </a:r>
            <a:r>
              <a:rPr lang="en-US" sz="2800" dirty="0" err="1" smtClean="0"/>
              <a:t>Lz</a:t>
            </a:r>
            <a:r>
              <a:rPr lang="en-US" sz="2800" dirty="0" smtClean="0"/>
              <a:t>) will be conserved. This is likely what happens when </a:t>
            </a:r>
            <a:r>
              <a:rPr lang="en-US" sz="2800" smtClean="0"/>
              <a:t>a  </a:t>
            </a:r>
            <a:r>
              <a:rPr lang="en-US" sz="2800" dirty="0" smtClean="0"/>
              <a:t>disk accretes gas from its surroundings</a:t>
            </a:r>
          </a:p>
          <a:p>
            <a:endParaRPr lang="en-US" sz="2800" dirty="0" smtClean="0"/>
          </a:p>
          <a:p>
            <a:r>
              <a:rPr lang="en-US" sz="2800" dirty="0" smtClean="0"/>
              <a:t>In radial migration, angular momentum is transferred between the migrating star and a spiral arm. Radial migration can also flatten abundance gradients.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Galaxy’s bulge/bar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019"/>
            <a:ext cx="8686800" cy="160258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Historically, we thought that the Milky Way had a regular R</a:t>
            </a:r>
            <a:r>
              <a:rPr lang="en-US" sz="2800" baseline="30000" dirty="0" smtClean="0"/>
              <a:t>1/4 </a:t>
            </a:r>
            <a:r>
              <a:rPr lang="en-US" sz="2800" dirty="0" smtClean="0"/>
              <a:t>law bulge. </a:t>
            </a:r>
            <a:r>
              <a:rPr lang="en-US" sz="2800" dirty="0" err="1" smtClean="0"/>
              <a:t>ie</a:t>
            </a:r>
            <a:r>
              <a:rPr lang="en-US" sz="2800" dirty="0" smtClean="0"/>
              <a:t> de </a:t>
            </a:r>
            <a:r>
              <a:rPr lang="en-US" sz="2800" dirty="0" err="1" smtClean="0"/>
              <a:t>Vaucouleurs</a:t>
            </a:r>
            <a:r>
              <a:rPr lang="en-US" sz="2800" dirty="0" smtClean="0"/>
              <a:t> and Pence (1978) fitted this to ground-based optical photometry: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4" y="2768601"/>
            <a:ext cx="5410200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89400"/>
            <a:ext cx="5105400" cy="224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6115" y="3079284"/>
            <a:ext cx="3117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derived an effective radius of 2.67 </a:t>
            </a:r>
            <a:r>
              <a:rPr lang="en-US" sz="2400" dirty="0" err="1" smtClean="0"/>
              <a:t>kpc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Q: any observational issues?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867" y="274638"/>
            <a:ext cx="6134266" cy="6229077"/>
          </a:xfrm>
          <a:prstGeom prst="rect">
            <a:avLst/>
          </a:prstGeom>
        </p:spPr>
      </p:pic>
      <p:sp>
        <p:nvSpPr>
          <p:cNvPr id="7" name="Dodecagon 6"/>
          <p:cNvSpPr/>
          <p:nvPr/>
        </p:nvSpPr>
        <p:spPr>
          <a:xfrm>
            <a:off x="2775292" y="4489017"/>
            <a:ext cx="363559" cy="339590"/>
          </a:xfrm>
          <a:prstGeom prst="dodecagon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odecagon 8"/>
          <p:cNvSpPr/>
          <p:nvPr/>
        </p:nvSpPr>
        <p:spPr>
          <a:xfrm>
            <a:off x="3404831" y="4489017"/>
            <a:ext cx="363559" cy="339590"/>
          </a:xfrm>
          <a:prstGeom prst="dodecagon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odecagon 10"/>
          <p:cNvSpPr/>
          <p:nvPr/>
        </p:nvSpPr>
        <p:spPr>
          <a:xfrm>
            <a:off x="5419604" y="3452852"/>
            <a:ext cx="363559" cy="339590"/>
          </a:xfrm>
          <a:prstGeom prst="dodecagon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odecagon 11"/>
          <p:cNvSpPr/>
          <p:nvPr/>
        </p:nvSpPr>
        <p:spPr>
          <a:xfrm>
            <a:off x="5056045" y="3792442"/>
            <a:ext cx="363559" cy="339590"/>
          </a:xfrm>
          <a:prstGeom prst="dodecagon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457199" y="6503715"/>
            <a:ext cx="433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http://ned.ipac.caltech.edu/level5/rip1.jpg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1/4</a:t>
            </a:r>
            <a:r>
              <a:rPr lang="en-US" dirty="0" smtClean="0">
                <a:solidFill>
                  <a:srgbClr val="FF0000"/>
                </a:solidFill>
              </a:rPr>
              <a:t> bulge?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However, even de </a:t>
            </a:r>
            <a:r>
              <a:rPr lang="en-US" dirty="0" err="1" smtClean="0"/>
              <a:t>Vaucouleurs</a:t>
            </a:r>
            <a:r>
              <a:rPr lang="en-US" dirty="0" smtClean="0"/>
              <a:t> classified the Milky Way (in the same paper) as a barred spiral: </a:t>
            </a:r>
            <a:r>
              <a:rPr lang="en-US" dirty="0" err="1" smtClean="0"/>
              <a:t>SAB(rs)bc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331" y="3648141"/>
            <a:ext cx="9666331" cy="247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bar!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Suggestions from gas kinematics </a:t>
            </a:r>
            <a:r>
              <a:rPr lang="en-US" sz="2800" dirty="0" smtClean="0"/>
              <a:t>(</a:t>
            </a:r>
            <a:r>
              <a:rPr lang="en-US" sz="2800" dirty="0" err="1" smtClean="0"/>
              <a:t>Binney</a:t>
            </a:r>
            <a:r>
              <a:rPr lang="en-US" sz="2800" dirty="0" smtClean="0"/>
              <a:t> et al 1991)</a:t>
            </a:r>
            <a:r>
              <a:rPr lang="en-US" dirty="0" smtClean="0"/>
              <a:t> and photometry </a:t>
            </a:r>
            <a:r>
              <a:rPr lang="en-US" sz="2800" dirty="0" smtClean="0"/>
              <a:t>(Blitz and </a:t>
            </a:r>
            <a:r>
              <a:rPr lang="en-US" sz="2800" dirty="0" err="1" smtClean="0"/>
              <a:t>Spergel</a:t>
            </a:r>
            <a:r>
              <a:rPr lang="en-US" sz="2800" dirty="0" smtClean="0"/>
              <a:t> 1991) </a:t>
            </a:r>
            <a:r>
              <a:rPr lang="en-US" dirty="0" smtClean="0"/>
              <a:t>were confirmed by the COBE satellite data </a:t>
            </a:r>
            <a:r>
              <a:rPr lang="en-US" sz="2800" dirty="0" smtClean="0"/>
              <a:t>(</a:t>
            </a:r>
            <a:r>
              <a:rPr lang="en-US" sz="2800" dirty="0" err="1" smtClean="0"/>
              <a:t>Dwek</a:t>
            </a:r>
            <a:r>
              <a:rPr lang="en-US" sz="2800" dirty="0" smtClean="0"/>
              <a:t> et al 1995)</a:t>
            </a:r>
            <a:r>
              <a:rPr lang="en-US" dirty="0" smtClean="0"/>
              <a:t>: we live in a barred galaxy.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95" y="3951071"/>
            <a:ext cx="7057768" cy="217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362"/>
            <a:ext cx="9144000" cy="632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Orientation of bar </a:t>
            </a:r>
            <a:r>
              <a:rPr lang="en-US" dirty="0" err="1" smtClean="0">
                <a:solidFill>
                  <a:srgbClr val="FF0000"/>
                </a:solidFill>
              </a:rPr>
              <a:t>wrt</a:t>
            </a:r>
            <a:r>
              <a:rPr lang="en-US" dirty="0" smtClean="0">
                <a:solidFill>
                  <a:srgbClr val="FF0000"/>
                </a:solidFill>
              </a:rPr>
              <a:t> Sun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19" y="1307003"/>
            <a:ext cx="6857114" cy="555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34" y="2857500"/>
            <a:ext cx="2797836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Perspective causes angular scale height to be larger on nearside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77130" y="5819283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67" y="352580"/>
            <a:ext cx="6774670" cy="615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It’s hard to STOP disks forming bars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ohalo.mpg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4369" y="1498467"/>
            <a:ext cx="5055705" cy="5055705"/>
          </a:xfrm>
        </p:spPr>
      </p:pic>
      <p:sp>
        <p:nvSpPr>
          <p:cNvPr id="5" name="TextBox 4"/>
          <p:cNvSpPr txBox="1"/>
          <p:nvPr/>
        </p:nvSpPr>
        <p:spPr>
          <a:xfrm>
            <a:off x="6349583" y="5439672"/>
            <a:ext cx="261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 from Prof </a:t>
            </a:r>
            <a:r>
              <a:rPr lang="en-US" dirty="0" err="1" smtClean="0"/>
              <a:t>Mihos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Age and </a:t>
            </a:r>
            <a:r>
              <a:rPr lang="en-US" dirty="0" err="1" smtClean="0">
                <a:solidFill>
                  <a:srgbClr val="FF0000"/>
                </a:solidFill>
              </a:rPr>
              <a:t>metallicity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Bulge/bar stars are old: of order 10 </a:t>
            </a:r>
            <a:r>
              <a:rPr lang="en-US" dirty="0" err="1" smtClean="0"/>
              <a:t>Gyr</a:t>
            </a:r>
            <a:endParaRPr lang="en-US" dirty="0" smtClean="0"/>
          </a:p>
          <a:p>
            <a:r>
              <a:rPr lang="en-US" dirty="0" smtClean="0"/>
              <a:t>They are also metal-rich; more so than the disk near the Sun</a:t>
            </a:r>
          </a:p>
          <a:p>
            <a:r>
              <a:rPr lang="en-US" dirty="0" smtClean="0"/>
              <a:t>However, so are inner disk stars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19" y="3930988"/>
            <a:ext cx="3653332" cy="2711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2448" y="5385383"/>
            <a:ext cx="286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Hill et al 2011; note that thin and thick disk stars are from solar neighborhood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1881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Q: these are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pacelab IR data, modeled with a bulge and exponential disk. What are the bumps and wiggles?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81" y="274638"/>
            <a:ext cx="5264919" cy="662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20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Originally it was thought that our Galaxy had an R</a:t>
            </a:r>
            <a:r>
              <a:rPr lang="en-US" baseline="30000" dirty="0" smtClean="0"/>
              <a:t>1/4</a:t>
            </a:r>
            <a:r>
              <a:rPr lang="en-US" dirty="0" smtClean="0"/>
              <a:t> bulge</a:t>
            </a:r>
          </a:p>
          <a:p>
            <a:pPr>
              <a:buNone/>
            </a:pPr>
            <a:r>
              <a:rPr lang="en-US" dirty="0" smtClean="0"/>
              <a:t>We now know that it’s possible to model all the luminosity of the central regions by a bar</a:t>
            </a:r>
          </a:p>
          <a:p>
            <a:pPr>
              <a:buNone/>
            </a:pPr>
            <a:r>
              <a:rPr lang="en-US" dirty="0" smtClean="0"/>
              <a:t>Since bars are dynamical states of a disk, we do not need a separate stellar population for the bulge; the bar is part of the inner disk</a:t>
            </a:r>
          </a:p>
          <a:p>
            <a:pPr>
              <a:buNone/>
            </a:pPr>
            <a:r>
              <a:rPr lang="en-US" dirty="0" smtClean="0"/>
              <a:t>Many galactic astronomers still say ‘bulge’ which is confusing </a:t>
            </a:r>
            <a:r>
              <a:rPr lang="en-US" dirty="0" err="1" smtClean="0">
                <a:sym typeface="Wingdings"/>
              </a:rPr>
              <a:t>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5935"/>
            <a:ext cx="8444884" cy="5260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3923" y="6446131"/>
            <a:ext cx="294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Mihalas</a:t>
            </a:r>
            <a:r>
              <a:rPr lang="en-US" dirty="0" smtClean="0"/>
              <a:t> and </a:t>
            </a:r>
            <a:r>
              <a:rPr lang="en-US" dirty="0" err="1" smtClean="0"/>
              <a:t>Binney</a:t>
            </a:r>
            <a:r>
              <a:rPr lang="en-US" dirty="0" smtClean="0"/>
              <a:t> Ch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5" y="887931"/>
            <a:ext cx="8482365" cy="523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7687" y="6338296"/>
            <a:ext cx="299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(from star count studies)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0" y="1222129"/>
            <a:ext cx="9054960" cy="431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Age of thin disk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600" cy="5221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680" y="5760768"/>
            <a:ext cx="3328590" cy="730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From Knox et al 1999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70973"/>
            <a:ext cx="6096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04656"/>
            <a:ext cx="5836456" cy="6653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48" y="6126163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Hansen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732</Words>
  <Application>Microsoft Macintosh PowerPoint</Application>
  <PresentationFormat>On-screen Show (4:3)</PresentationFormat>
  <Paragraphs>67</Paragraphs>
  <Slides>30</Slides>
  <Notes>2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Milky Way thin disk</vt:lpstr>
      <vt:lpstr>Slide 2</vt:lpstr>
      <vt:lpstr>Slide 3</vt:lpstr>
      <vt:lpstr>Slide 4</vt:lpstr>
      <vt:lpstr>Slide 5</vt:lpstr>
      <vt:lpstr>Slide 6</vt:lpstr>
      <vt:lpstr>Age of thin disk</vt:lpstr>
      <vt:lpstr>Slide 8</vt:lpstr>
      <vt:lpstr>Slide 9</vt:lpstr>
      <vt:lpstr>Thin disk metallicity distribution</vt:lpstr>
      <vt:lpstr>G dwarf problem</vt:lpstr>
      <vt:lpstr>Metallicity vs age in the thin disk</vt:lpstr>
      <vt:lpstr>Mapping the Galaxy with star counts</vt:lpstr>
      <vt:lpstr>Star count mapping</vt:lpstr>
      <vt:lpstr>Star count mapping</vt:lpstr>
      <vt:lpstr>Slide 16</vt:lpstr>
      <vt:lpstr>Metallicity gradient in the disk</vt:lpstr>
      <vt:lpstr>Open clusters (ages up to 10 Gyr)</vt:lpstr>
      <vt:lpstr>Angular momentum redistribution by (transient) Spiral Arms:  </vt:lpstr>
      <vt:lpstr>Angular momentum conservation</vt:lpstr>
      <vt:lpstr>The Galaxy’s bulge/bar</vt:lpstr>
      <vt:lpstr>Slide 22</vt:lpstr>
      <vt:lpstr>R1/4 bulge?</vt:lpstr>
      <vt:lpstr>A bar!</vt:lpstr>
      <vt:lpstr>Slide 25</vt:lpstr>
      <vt:lpstr>Orientation of bar wrt Sun</vt:lpstr>
      <vt:lpstr>Perspective causes angular scale height to be larger on nearside</vt:lpstr>
      <vt:lpstr>It’s hard to STOP disks forming bars</vt:lpstr>
      <vt:lpstr>Age and metallicity</vt:lpstr>
      <vt:lpstr>Summary</vt:lpstr>
    </vt:vector>
  </TitlesOfParts>
  <Company>Astronomy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Milky Way thin disk</dc:title>
  <dc:creator>Heather  Morrison</dc:creator>
  <cp:lastModifiedBy>Heather  Morrison</cp:lastModifiedBy>
  <cp:revision>13</cp:revision>
  <cp:lastPrinted>2015-11-13T17:35:46Z</cp:lastPrinted>
  <dcterms:created xsi:type="dcterms:W3CDTF">2015-11-19T20:29:13Z</dcterms:created>
  <dcterms:modified xsi:type="dcterms:W3CDTF">2015-11-19T20:29:26Z</dcterms:modified>
</cp:coreProperties>
</file>