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58" r:id="rId3"/>
    <p:sldId id="259" r:id="rId4"/>
    <p:sldId id="285" r:id="rId5"/>
    <p:sldId id="286" r:id="rId6"/>
    <p:sldId id="287" r:id="rId7"/>
    <p:sldId id="288" r:id="rId8"/>
    <p:sldId id="289" r:id="rId9"/>
    <p:sldId id="290" r:id="rId10"/>
    <p:sldId id="291" r:id="rId11"/>
    <p:sldId id="260" r:id="rId12"/>
    <p:sldId id="261" r:id="rId13"/>
    <p:sldId id="264" r:id="rId14"/>
    <p:sldId id="263" r:id="rId15"/>
    <p:sldId id="323" r:id="rId16"/>
    <p:sldId id="324" r:id="rId17"/>
    <p:sldId id="325" r:id="rId18"/>
    <p:sldId id="265" r:id="rId19"/>
    <p:sldId id="257" r:id="rId20"/>
    <p:sldId id="276" r:id="rId21"/>
    <p:sldId id="266" r:id="rId22"/>
    <p:sldId id="327" r:id="rId23"/>
    <p:sldId id="334" r:id="rId24"/>
    <p:sldId id="292" r:id="rId25"/>
    <p:sldId id="284" r:id="rId26"/>
    <p:sldId id="295" r:id="rId27"/>
    <p:sldId id="296" r:id="rId28"/>
    <p:sldId id="326" r:id="rId29"/>
    <p:sldId id="328" r:id="rId30"/>
    <p:sldId id="329" r:id="rId31"/>
    <p:sldId id="302" r:id="rId32"/>
    <p:sldId id="303" r:id="rId33"/>
    <p:sldId id="304" r:id="rId34"/>
    <p:sldId id="305" r:id="rId35"/>
    <p:sldId id="306" r:id="rId36"/>
    <p:sldId id="307" r:id="rId37"/>
    <p:sldId id="313" r:id="rId38"/>
    <p:sldId id="310" r:id="rId39"/>
    <p:sldId id="311" r:id="rId40"/>
    <p:sldId id="300" r:id="rId41"/>
    <p:sldId id="308" r:id="rId42"/>
    <p:sldId id="315" r:id="rId43"/>
    <p:sldId id="309" r:id="rId44"/>
    <p:sldId id="314" r:id="rId45"/>
    <p:sldId id="316" r:id="rId46"/>
    <p:sldId id="317" r:id="rId47"/>
    <p:sldId id="320" r:id="rId48"/>
    <p:sldId id="322"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8051"/>
    <a:srgbClr val="055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83"/>
    <p:restoredTop sz="91429"/>
  </p:normalViewPr>
  <p:slideViewPr>
    <p:cSldViewPr snapToGrid="0" snapToObjects="1" showGuides="1">
      <p:cViewPr varScale="1">
        <p:scale>
          <a:sx n="93" d="100"/>
          <a:sy n="93" d="100"/>
        </p:scale>
        <p:origin x="1792"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D144AC-017C-6A4B-90D5-253A630FF4F5}" type="datetimeFigureOut">
              <a:rPr lang="en-US" smtClean="0"/>
              <a:pPr/>
              <a:t>8/31/18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7733-BBA4-DF49-B712-4B17F6CFBC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6DB0F67-FFD2-DE4C-9EA6-57FC07480EE3}" type="slidenum">
              <a:rPr lang="en-US"/>
              <a:pPr/>
              <a:t>14</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B9ABFBC-CE3D-2A48-A555-259E793BA229}" type="slidenum">
              <a:rPr lang="en-US"/>
              <a:pPr/>
              <a:t>32</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95B6481-8D6D-A242-874F-2F1A8FDCDDA2}" type="slidenum">
              <a:rPr lang="en-US"/>
              <a:pPr/>
              <a:t>33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95B6481-8D6D-A242-874F-2F1A8FDCDDA2}" type="slidenum">
              <a:rPr lang="en-US"/>
              <a:pPr/>
              <a:t>35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B170A20-D25E-B744-BD48-E7EC2B30205B}" type="slidenum">
              <a:rPr lang="en-US"/>
              <a:pPr/>
              <a:t>36</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B553C9-4C1C-8D4C-BA48-166F876A01BB}" type="datetimeFigureOut">
              <a:rPr lang="en-US" smtClean="0"/>
              <a:pPr/>
              <a:t>8/31/18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5110-8D53-4F46-AA30-17E122A91D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B553C9-4C1C-8D4C-BA48-166F876A01BB}" type="datetimeFigureOut">
              <a:rPr lang="en-US" smtClean="0"/>
              <a:pPr/>
              <a:t>8/31/18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5110-8D53-4F46-AA30-17E122A91D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B553C9-4C1C-8D4C-BA48-166F876A01BB}" type="datetimeFigureOut">
              <a:rPr lang="en-US" smtClean="0"/>
              <a:pPr/>
              <a:t>8/31/18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5110-8D53-4F46-AA30-17E122A91D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B553C9-4C1C-8D4C-BA48-166F876A01BB}" type="datetimeFigureOut">
              <a:rPr lang="en-US" smtClean="0"/>
              <a:pPr/>
              <a:t>8/31/18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5110-8D53-4F46-AA30-17E122A91D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B553C9-4C1C-8D4C-BA48-166F876A01BB}" type="datetimeFigureOut">
              <a:rPr lang="en-US" smtClean="0"/>
              <a:pPr/>
              <a:t>8/31/18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5110-8D53-4F46-AA30-17E122A91D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B553C9-4C1C-8D4C-BA48-166F876A01BB}" type="datetimeFigureOut">
              <a:rPr lang="en-US" smtClean="0"/>
              <a:pPr/>
              <a:t>8/31/18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E5110-8D53-4F46-AA30-17E122A91D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B553C9-4C1C-8D4C-BA48-166F876A01BB}" type="datetimeFigureOut">
              <a:rPr lang="en-US" smtClean="0"/>
              <a:pPr/>
              <a:t>8/31/18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E5110-8D53-4F46-AA30-17E122A91D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B553C9-4C1C-8D4C-BA48-166F876A01BB}" type="datetimeFigureOut">
              <a:rPr lang="en-US" smtClean="0"/>
              <a:pPr/>
              <a:t>8/31/18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E5110-8D53-4F46-AA30-17E122A91D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553C9-4C1C-8D4C-BA48-166F876A01BB}" type="datetimeFigureOut">
              <a:rPr lang="en-US" smtClean="0"/>
              <a:pPr/>
              <a:t>8/31/18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E5110-8D53-4F46-AA30-17E122A91D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B553C9-4C1C-8D4C-BA48-166F876A01BB}" type="datetimeFigureOut">
              <a:rPr lang="en-US" smtClean="0"/>
              <a:pPr/>
              <a:t>8/31/18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E5110-8D53-4F46-AA30-17E122A91D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B553C9-4C1C-8D4C-BA48-166F876A01BB}" type="datetimeFigureOut">
              <a:rPr lang="en-US" smtClean="0"/>
              <a:pPr/>
              <a:t>8/31/18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E5110-8D53-4F46-AA30-17E122A91D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553C9-4C1C-8D4C-BA48-166F876A01BB}" type="datetimeFigureOut">
              <a:rPr lang="en-US" smtClean="0"/>
              <a:pPr/>
              <a:t>8/31/18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E5110-8D53-4F46-AA30-17E122A91D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10" Type="http://schemas.openxmlformats.org/officeDocument/2006/relationships/image" Target="../media/image9.jpeg"/><Relationship Id="rId4" Type="http://schemas.openxmlformats.org/officeDocument/2006/relationships/oleObject" Target="../embeddings/oleObject1.bin"/><Relationship Id="rId9"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6904"/>
            <a:ext cx="7772400" cy="1470025"/>
          </a:xfrm>
        </p:spPr>
        <p:txBody>
          <a:bodyPr/>
          <a:lstStyle/>
          <a:p>
            <a:r>
              <a:rPr lang="en-US" dirty="0">
                <a:solidFill>
                  <a:srgbClr val="FF0000"/>
                </a:solidFill>
              </a:rPr>
              <a:t>Solar System Formation</a:t>
            </a:r>
          </a:p>
        </p:txBody>
      </p:sp>
      <p:sp>
        <p:nvSpPr>
          <p:cNvPr id="3" name="Subtitle 2"/>
          <p:cNvSpPr>
            <a:spLocks noGrp="1"/>
          </p:cNvSpPr>
          <p:nvPr>
            <p:ph type="subTitle" idx="1"/>
          </p:nvPr>
        </p:nvSpPr>
        <p:spPr/>
        <p:txBody>
          <a:bodyPr/>
          <a:lstStyle/>
          <a:p>
            <a:endParaRPr lang="en-US" dirty="0"/>
          </a:p>
        </p:txBody>
      </p:sp>
      <p:sp>
        <p:nvSpPr>
          <p:cNvPr id="4" name="TextBox 3"/>
          <p:cNvSpPr txBox="1"/>
          <p:nvPr/>
        </p:nvSpPr>
        <p:spPr>
          <a:xfrm>
            <a:off x="970408" y="2839652"/>
            <a:ext cx="7236130" cy="3539431"/>
          </a:xfrm>
          <a:prstGeom prst="rect">
            <a:avLst/>
          </a:prstGeom>
          <a:noFill/>
        </p:spPr>
        <p:txBody>
          <a:bodyPr wrap="square" rtlCol="0">
            <a:spAutoFit/>
          </a:bodyPr>
          <a:lstStyle/>
          <a:p>
            <a:r>
              <a:rPr lang="en-US" sz="2800" dirty="0"/>
              <a:t>The processes by which stars and planets form are active areas of research in modern astrophysics</a:t>
            </a:r>
          </a:p>
          <a:p>
            <a:endParaRPr lang="en-US" sz="2800" dirty="0"/>
          </a:p>
          <a:p>
            <a:r>
              <a:rPr lang="en-US" sz="2800" dirty="0"/>
              <a:t>The formation of our own solar system is central to the first half of our course, and important to the second half as well when we study the formation of stars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Important orbital trends</a:t>
            </a:r>
          </a:p>
        </p:txBody>
      </p:sp>
      <p:sp>
        <p:nvSpPr>
          <p:cNvPr id="3" name="Content Placeholder 2"/>
          <p:cNvSpPr>
            <a:spLocks noGrp="1"/>
          </p:cNvSpPr>
          <p:nvPr>
            <p:ph idx="1"/>
          </p:nvPr>
        </p:nvSpPr>
        <p:spPr/>
        <p:txBody>
          <a:bodyPr>
            <a:normAutofit lnSpcReduction="10000"/>
          </a:bodyPr>
          <a:lstStyle/>
          <a:p>
            <a:pPr>
              <a:buNone/>
            </a:pPr>
            <a:r>
              <a:rPr lang="en-US" dirty="0"/>
              <a:t>All planets orbit in close to the same plane (remember that Pluto is no longer considered a planet)</a:t>
            </a:r>
          </a:p>
          <a:p>
            <a:pPr>
              <a:buNone/>
            </a:pPr>
            <a:r>
              <a:rPr lang="en-US" dirty="0"/>
              <a:t>All planets orbit in the same direction, which is the same direction that the Sun rotates</a:t>
            </a:r>
          </a:p>
          <a:p>
            <a:pPr>
              <a:buNone/>
            </a:pPr>
            <a:r>
              <a:rPr lang="en-US" dirty="0"/>
              <a:t>These both suggest that the Solar system formed from the collapse of a single cloud, rather than from capturing passing material</a:t>
            </a:r>
          </a:p>
          <a:p>
            <a:pPr>
              <a:buNone/>
            </a:pPr>
            <a:r>
              <a:rPr lang="en-US" dirty="0">
                <a:solidFill>
                  <a:srgbClr val="0000FF"/>
                </a:solidFill>
              </a:rPr>
              <a:t>(but see homework…..)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History of formation hypotheses</a:t>
            </a:r>
          </a:p>
        </p:txBody>
      </p:sp>
      <p:sp>
        <p:nvSpPr>
          <p:cNvPr id="3" name="Content Placeholder 2"/>
          <p:cNvSpPr>
            <a:spLocks noGrp="1"/>
          </p:cNvSpPr>
          <p:nvPr>
            <p:ph idx="1"/>
          </p:nvPr>
        </p:nvSpPr>
        <p:spPr/>
        <p:txBody>
          <a:bodyPr>
            <a:normAutofit lnSpcReduction="10000"/>
          </a:bodyPr>
          <a:lstStyle/>
          <a:p>
            <a:pPr>
              <a:buNone/>
            </a:pPr>
            <a:r>
              <a:rPr lang="en-US" dirty="0"/>
              <a:t>Despite these known trends, the Nebular hypothesis went out of fashion in the 1930s because </a:t>
            </a:r>
          </a:p>
          <a:p>
            <a:pPr>
              <a:buNone/>
            </a:pPr>
            <a:r>
              <a:rPr lang="en-US" dirty="0"/>
              <a:t>(a) A simple collapse which conserved angular momentum would cause the Sun to spin so fast it would break up, and</a:t>
            </a:r>
          </a:p>
          <a:p>
            <a:pPr>
              <a:buNone/>
            </a:pPr>
            <a:r>
              <a:rPr lang="en-US" dirty="0"/>
              <a:t>(</a:t>
            </a:r>
            <a:r>
              <a:rPr lang="en-US" dirty="0" err="1"/>
              <a:t>b</a:t>
            </a:r>
            <a:r>
              <a:rPr lang="en-US" dirty="0"/>
              <a:t>) If you distributed the current mass of the Solar System evenly through its volume, its density would be too small for it to collapse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4525963"/>
          </a:xfrm>
        </p:spPr>
        <p:txBody>
          <a:bodyPr/>
          <a:lstStyle/>
          <a:p>
            <a:pPr>
              <a:buNone/>
            </a:pPr>
            <a:r>
              <a:rPr lang="en-US" dirty="0">
                <a:solidFill>
                  <a:srgbClr val="068051"/>
                </a:solidFill>
              </a:rPr>
              <a:t>Question:</a:t>
            </a:r>
          </a:p>
          <a:p>
            <a:pPr>
              <a:buNone/>
            </a:pPr>
            <a:r>
              <a:rPr lang="en-US" dirty="0"/>
              <a:t>What would cause a blob of gas to collapse gravitationally?</a:t>
            </a:r>
          </a:p>
          <a:p>
            <a:pPr>
              <a:buNone/>
            </a:pPr>
            <a:r>
              <a:rPr lang="en-US" dirty="0"/>
              <a:t>What would cause it to stay at its original size or expand?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274638"/>
            <a:ext cx="8480139" cy="6583362"/>
          </a:xfrm>
        </p:spPr>
        <p:txBody>
          <a:bodyPr>
            <a:normAutofit/>
          </a:bodyPr>
          <a:lstStyle/>
          <a:p>
            <a:pPr>
              <a:buNone/>
            </a:pPr>
            <a:r>
              <a:rPr lang="en-US" dirty="0">
                <a:solidFill>
                  <a:srgbClr val="068051"/>
                </a:solidFill>
              </a:rPr>
              <a:t>Question:</a:t>
            </a:r>
          </a:p>
          <a:p>
            <a:pPr>
              <a:buNone/>
            </a:pPr>
            <a:r>
              <a:rPr lang="en-US" dirty="0"/>
              <a:t>What would cause a blob of gas to collapse gravitationally?</a:t>
            </a:r>
          </a:p>
          <a:p>
            <a:pPr>
              <a:buNone/>
            </a:pPr>
            <a:r>
              <a:rPr lang="en-US" dirty="0"/>
              <a:t>What would cause it to stay at its original size or expand?</a:t>
            </a:r>
          </a:p>
          <a:p>
            <a:pPr>
              <a:buNone/>
            </a:pPr>
            <a:endParaRPr lang="en-US" dirty="0"/>
          </a:p>
          <a:p>
            <a:pPr>
              <a:buNone/>
            </a:pPr>
            <a:r>
              <a:rPr lang="en-US" dirty="0"/>
              <a:t>If the gas is too hot, then its pressure will overcome gravitational inward force</a:t>
            </a:r>
          </a:p>
          <a:p>
            <a:pPr>
              <a:buNone/>
            </a:pPr>
            <a:r>
              <a:rPr lang="en-US" dirty="0"/>
              <a:t>If it can cool (by radiating) and is massive enough, gravity will win</a:t>
            </a:r>
          </a:p>
          <a:p>
            <a:pPr>
              <a:buNone/>
            </a:pPr>
            <a:r>
              <a:rPr lang="en-US" dirty="0"/>
              <a:t>This is known as </a:t>
            </a:r>
            <a:r>
              <a:rPr lang="en-US" dirty="0">
                <a:solidFill>
                  <a:srgbClr val="FF0000"/>
                </a:solidFill>
              </a:rPr>
              <a:t>Jeans </a:t>
            </a:r>
            <a:r>
              <a:rPr lang="en-US" sz="2800" dirty="0">
                <a:solidFill>
                  <a:srgbClr val="FF0000"/>
                </a:solidFill>
              </a:rPr>
              <a:t>Collapse </a:t>
            </a:r>
            <a:r>
              <a:rPr lang="en-US" sz="2800" dirty="0"/>
              <a:t> (after Sir James Jeans)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2"/>
          <p:cNvSpPr>
            <a:spLocks noGrp="1" noChangeArrowheads="1"/>
          </p:cNvSpPr>
          <p:nvPr>
            <p:ph type="title"/>
          </p:nvPr>
        </p:nvSpPr>
        <p:spPr>
          <a:xfrm>
            <a:off x="484188" y="0"/>
            <a:ext cx="8229600" cy="1143000"/>
          </a:xfrm>
        </p:spPr>
        <p:txBody>
          <a:bodyPr/>
          <a:lstStyle/>
          <a:p>
            <a:pPr eaLnBrk="1" hangingPunct="1"/>
            <a:endParaRPr lang="en-US" dirty="0">
              <a:solidFill>
                <a:srgbClr val="FF0000"/>
              </a:solidFill>
            </a:endParaRPr>
          </a:p>
        </p:txBody>
      </p:sp>
      <p:sp>
        <p:nvSpPr>
          <p:cNvPr id="52230" name="Rectangle 3"/>
          <p:cNvSpPr>
            <a:spLocks noGrp="1" noChangeArrowheads="1"/>
          </p:cNvSpPr>
          <p:nvPr>
            <p:ph type="body" idx="1"/>
          </p:nvPr>
        </p:nvSpPr>
        <p:spPr>
          <a:xfrm>
            <a:off x="329406" y="975518"/>
            <a:ext cx="8485188" cy="4525963"/>
          </a:xfrm>
        </p:spPr>
        <p:txBody>
          <a:bodyPr/>
          <a:lstStyle/>
          <a:p>
            <a:pPr eaLnBrk="1" hangingPunct="1"/>
            <a:r>
              <a:rPr lang="en-US" sz="2800" dirty="0"/>
              <a:t>Increased density -&gt; increased gravity -&gt; more material gets sucked in -&gt; runaway process </a:t>
            </a:r>
            <a:r>
              <a:rPr lang="en-US" sz="2800" dirty="0">
                <a:solidFill>
                  <a:srgbClr val="FF0000"/>
                </a:solidFill>
              </a:rPr>
              <a:t>(Jeans collapse)</a:t>
            </a:r>
          </a:p>
        </p:txBody>
      </p:sp>
      <p:sp>
        <p:nvSpPr>
          <p:cNvPr id="287748" name="Text Box 4"/>
          <p:cNvSpPr txBox="1">
            <a:spLocks noChangeArrowheads="1"/>
          </p:cNvSpPr>
          <p:nvPr/>
        </p:nvSpPr>
        <p:spPr bwMode="auto">
          <a:xfrm>
            <a:off x="3122613" y="2781300"/>
            <a:ext cx="3910012" cy="457200"/>
          </a:xfrm>
          <a:prstGeom prst="rect">
            <a:avLst/>
          </a:prstGeom>
          <a:noFill/>
          <a:ln w="9525">
            <a:noFill/>
            <a:miter lim="800000"/>
            <a:headEnd/>
            <a:tailEnd type="none" w="lg" len="lg"/>
          </a:ln>
        </p:spPr>
        <p:txBody>
          <a:bodyPr wrap="none">
            <a:prstTxWarp prst="textNoShape">
              <a:avLst/>
            </a:prstTxWarp>
            <a:spAutoFit/>
          </a:bodyPr>
          <a:lstStyle/>
          <a:p>
            <a:r>
              <a:rPr lang="en-US" sz="2400" dirty="0">
                <a:latin typeface="Times New Roman" charset="0"/>
              </a:rPr>
              <a:t>Gravitational potential energy </a:t>
            </a:r>
          </a:p>
        </p:txBody>
      </p:sp>
      <p:graphicFrame>
        <p:nvGraphicFramePr>
          <p:cNvPr id="287749" name="Object 2"/>
          <p:cNvGraphicFramePr>
            <a:graphicFrameLocks noChangeAspect="1"/>
          </p:cNvGraphicFramePr>
          <p:nvPr/>
        </p:nvGraphicFramePr>
        <p:xfrm>
          <a:off x="7067550" y="2613025"/>
          <a:ext cx="1031875" cy="830263"/>
        </p:xfrm>
        <a:graphic>
          <a:graphicData uri="http://schemas.openxmlformats.org/presentationml/2006/ole">
            <mc:AlternateContent xmlns:mc="http://schemas.openxmlformats.org/markup-compatibility/2006">
              <mc:Choice xmlns:v="urn:schemas-microsoft-com:vml" Requires="v">
                <p:oleObj spid="_x0000_s20488" name="Equation" r:id="rId4" imgW="520560" imgH="419040" progId="Equation.3">
                  <p:embed/>
                </p:oleObj>
              </mc:Choice>
              <mc:Fallback>
                <p:oleObj name="Equation" r:id="rId4" imgW="52056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7550" y="2613025"/>
                        <a:ext cx="1031875" cy="83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750" name="Oval 6"/>
          <p:cNvSpPr>
            <a:spLocks noChangeArrowheads="1"/>
          </p:cNvSpPr>
          <p:nvPr/>
        </p:nvSpPr>
        <p:spPr bwMode="auto">
          <a:xfrm>
            <a:off x="484188" y="2781300"/>
            <a:ext cx="2178050" cy="1922463"/>
          </a:xfrm>
          <a:prstGeom prst="ellipse">
            <a:avLst/>
          </a:prstGeom>
          <a:solidFill>
            <a:srgbClr val="D0CFCE"/>
          </a:solidFill>
          <a:ln w="9525">
            <a:solidFill>
              <a:schemeClr val="tx1"/>
            </a:solidFill>
            <a:round/>
            <a:headEnd/>
            <a:tailEnd type="none" w="lg" len="lg"/>
          </a:ln>
        </p:spPr>
        <p:txBody>
          <a:bodyPr wrap="none" anchor="ctr">
            <a:prstTxWarp prst="textNoShape">
              <a:avLst/>
            </a:prstTxWarp>
          </a:bodyPr>
          <a:lstStyle/>
          <a:p>
            <a:pPr algn="ctr"/>
            <a:endParaRPr lang="en-US"/>
          </a:p>
        </p:txBody>
      </p:sp>
      <p:sp>
        <p:nvSpPr>
          <p:cNvPr id="287752" name="Line 8"/>
          <p:cNvSpPr>
            <a:spLocks noChangeShapeType="1"/>
          </p:cNvSpPr>
          <p:nvPr/>
        </p:nvSpPr>
        <p:spPr bwMode="auto">
          <a:xfrm>
            <a:off x="793750" y="3186113"/>
            <a:ext cx="282575" cy="228600"/>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287753" name="Line 9"/>
          <p:cNvSpPr>
            <a:spLocks noChangeShapeType="1"/>
          </p:cNvSpPr>
          <p:nvPr/>
        </p:nvSpPr>
        <p:spPr bwMode="auto">
          <a:xfrm flipV="1">
            <a:off x="928688" y="4073525"/>
            <a:ext cx="255587" cy="255588"/>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287754" name="Line 10"/>
          <p:cNvSpPr>
            <a:spLocks noChangeShapeType="1"/>
          </p:cNvSpPr>
          <p:nvPr/>
        </p:nvSpPr>
        <p:spPr bwMode="auto">
          <a:xfrm flipH="1" flipV="1">
            <a:off x="2017713" y="4113213"/>
            <a:ext cx="201612" cy="268287"/>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287755" name="Line 11"/>
          <p:cNvSpPr>
            <a:spLocks noChangeShapeType="1"/>
          </p:cNvSpPr>
          <p:nvPr/>
        </p:nvSpPr>
        <p:spPr bwMode="auto">
          <a:xfrm flipH="1">
            <a:off x="1978025" y="3198813"/>
            <a:ext cx="295275" cy="269875"/>
          </a:xfrm>
          <a:prstGeom prst="line">
            <a:avLst/>
          </a:prstGeom>
          <a:noFill/>
          <a:ln w="9525">
            <a:solidFill>
              <a:schemeClr val="tx1"/>
            </a:solidFill>
            <a:round/>
            <a:headEnd/>
            <a:tailEnd type="triangle" w="lg" len="lg"/>
          </a:ln>
        </p:spPr>
        <p:txBody>
          <a:bodyPr>
            <a:prstTxWarp prst="textNoShape">
              <a:avLst/>
            </a:prstTxWarp>
          </a:bodyPr>
          <a:lstStyle/>
          <a:p>
            <a:endParaRPr lang="en-US"/>
          </a:p>
        </p:txBody>
      </p:sp>
      <p:sp>
        <p:nvSpPr>
          <p:cNvPr id="287756" name="Text Box 12"/>
          <p:cNvSpPr txBox="1">
            <a:spLocks noChangeArrowheads="1"/>
          </p:cNvSpPr>
          <p:nvPr/>
        </p:nvSpPr>
        <p:spPr bwMode="auto">
          <a:xfrm>
            <a:off x="578644" y="2017712"/>
            <a:ext cx="1909762" cy="396875"/>
          </a:xfrm>
          <a:prstGeom prst="rect">
            <a:avLst/>
          </a:prstGeom>
          <a:noFill/>
          <a:ln w="9525">
            <a:noFill/>
            <a:miter lim="800000"/>
            <a:headEnd/>
            <a:tailEnd type="none" w="lg" len="lg"/>
          </a:ln>
        </p:spPr>
        <p:txBody>
          <a:bodyPr wrap="none">
            <a:prstTxWarp prst="textNoShape">
              <a:avLst/>
            </a:prstTxWarp>
            <a:spAutoFit/>
          </a:bodyPr>
          <a:lstStyle/>
          <a:p>
            <a:r>
              <a:rPr lang="en-US" sz="2000" dirty="0">
                <a:latin typeface="Times New Roman" charset="0"/>
              </a:rPr>
              <a:t>Collapsing cloud</a:t>
            </a:r>
          </a:p>
        </p:txBody>
      </p:sp>
      <p:sp>
        <p:nvSpPr>
          <p:cNvPr id="287757" name="Line 13"/>
          <p:cNvSpPr>
            <a:spLocks noChangeShapeType="1"/>
          </p:cNvSpPr>
          <p:nvPr/>
        </p:nvSpPr>
        <p:spPr bwMode="auto">
          <a:xfrm flipV="1">
            <a:off x="485775" y="3763963"/>
            <a:ext cx="1047750" cy="1270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287759" name="Text Box 15"/>
          <p:cNvSpPr txBox="1">
            <a:spLocks noChangeArrowheads="1"/>
          </p:cNvSpPr>
          <p:nvPr/>
        </p:nvSpPr>
        <p:spPr bwMode="auto">
          <a:xfrm>
            <a:off x="877888" y="3459163"/>
            <a:ext cx="339725" cy="396875"/>
          </a:xfrm>
          <a:prstGeom prst="rect">
            <a:avLst/>
          </a:prstGeom>
          <a:noFill/>
          <a:ln w="9525">
            <a:noFill/>
            <a:miter lim="800000"/>
            <a:headEnd/>
            <a:tailEnd type="none" w="lg" len="lg"/>
          </a:ln>
        </p:spPr>
        <p:txBody>
          <a:bodyPr wrap="none">
            <a:prstTxWarp prst="textNoShape">
              <a:avLst/>
            </a:prstTxWarp>
            <a:spAutoFit/>
          </a:bodyPr>
          <a:lstStyle/>
          <a:p>
            <a:r>
              <a:rPr lang="en-US" sz="2000" i="1">
                <a:latin typeface="Times New Roman" charset="0"/>
              </a:rPr>
              <a:t>R</a:t>
            </a:r>
          </a:p>
        </p:txBody>
      </p:sp>
      <p:sp>
        <p:nvSpPr>
          <p:cNvPr id="287760" name="Text Box 16"/>
          <p:cNvSpPr txBox="1">
            <a:spLocks noChangeArrowheads="1"/>
          </p:cNvSpPr>
          <p:nvPr/>
        </p:nvSpPr>
        <p:spPr bwMode="auto">
          <a:xfrm>
            <a:off x="1347788" y="3063875"/>
            <a:ext cx="598487" cy="396875"/>
          </a:xfrm>
          <a:prstGeom prst="rect">
            <a:avLst/>
          </a:prstGeom>
          <a:noFill/>
          <a:ln w="9525">
            <a:noFill/>
            <a:miter lim="800000"/>
            <a:headEnd/>
            <a:tailEnd type="none" w="lg" len="lg"/>
          </a:ln>
        </p:spPr>
        <p:txBody>
          <a:bodyPr wrap="none">
            <a:prstTxWarp prst="textNoShape">
              <a:avLst/>
            </a:prstTxWarp>
            <a:spAutoFit/>
          </a:bodyPr>
          <a:lstStyle/>
          <a:p>
            <a:r>
              <a:rPr lang="en-US" sz="2000" i="1">
                <a:latin typeface="Times New Roman" charset="0"/>
              </a:rPr>
              <a:t>M,</a:t>
            </a:r>
            <a:r>
              <a:rPr lang="en-US" sz="2000" i="1">
                <a:latin typeface="Symbol" charset="2"/>
              </a:rPr>
              <a:t>r</a:t>
            </a:r>
          </a:p>
        </p:txBody>
      </p:sp>
      <p:sp>
        <p:nvSpPr>
          <p:cNvPr id="287762" name="Text Box 18"/>
          <p:cNvSpPr txBox="1">
            <a:spLocks noChangeArrowheads="1"/>
          </p:cNvSpPr>
          <p:nvPr/>
        </p:nvSpPr>
        <p:spPr bwMode="auto">
          <a:xfrm>
            <a:off x="3998913" y="3606800"/>
            <a:ext cx="2195512" cy="457200"/>
          </a:xfrm>
          <a:prstGeom prst="rect">
            <a:avLst/>
          </a:prstGeom>
          <a:noFill/>
          <a:ln w="9525">
            <a:noFill/>
            <a:miter lim="800000"/>
            <a:headEnd/>
            <a:tailEnd type="none" w="lg" len="lg"/>
          </a:ln>
        </p:spPr>
        <p:txBody>
          <a:bodyPr wrap="none">
            <a:prstTxWarp prst="textNoShape">
              <a:avLst/>
            </a:prstTxWarp>
            <a:spAutoFit/>
          </a:bodyPr>
          <a:lstStyle/>
          <a:p>
            <a:r>
              <a:rPr lang="en-US" sz="2400">
                <a:latin typeface="Times New Roman" charset="0"/>
              </a:rPr>
              <a:t>Thermal energy </a:t>
            </a:r>
          </a:p>
        </p:txBody>
      </p:sp>
      <p:graphicFrame>
        <p:nvGraphicFramePr>
          <p:cNvPr id="287763" name="Object 3"/>
          <p:cNvGraphicFramePr>
            <a:graphicFrameLocks noChangeAspect="1"/>
          </p:cNvGraphicFramePr>
          <p:nvPr/>
        </p:nvGraphicFramePr>
        <p:xfrm>
          <a:off x="6107113" y="3492500"/>
          <a:ext cx="1912937" cy="830263"/>
        </p:xfrm>
        <a:graphic>
          <a:graphicData uri="http://schemas.openxmlformats.org/presentationml/2006/ole">
            <mc:AlternateContent xmlns:mc="http://schemas.openxmlformats.org/markup-compatibility/2006">
              <mc:Choice xmlns:v="urn:schemas-microsoft-com:vml" Requires="v">
                <p:oleObj spid="_x0000_s20489" name="Equation" r:id="rId6" imgW="965160" imgH="419040" progId="Equation.3">
                  <p:embed/>
                </p:oleObj>
              </mc:Choice>
              <mc:Fallback>
                <p:oleObj name="Equation" r:id="rId6" imgW="965160" imgH="419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7113" y="3492500"/>
                        <a:ext cx="1912937" cy="83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764" name="Text Box 20"/>
          <p:cNvSpPr txBox="1">
            <a:spLocks noChangeArrowheads="1"/>
          </p:cNvSpPr>
          <p:nvPr/>
        </p:nvSpPr>
        <p:spPr bwMode="auto">
          <a:xfrm>
            <a:off x="2844800" y="4392613"/>
            <a:ext cx="5683250" cy="457200"/>
          </a:xfrm>
          <a:prstGeom prst="rect">
            <a:avLst/>
          </a:prstGeom>
          <a:noFill/>
          <a:ln w="9525">
            <a:noFill/>
            <a:miter lim="800000"/>
            <a:headEnd/>
            <a:tailEnd type="none" w="lg" len="lg"/>
          </a:ln>
        </p:spPr>
        <p:txBody>
          <a:bodyPr wrap="none">
            <a:prstTxWarp prst="textNoShape">
              <a:avLst/>
            </a:prstTxWarp>
            <a:spAutoFit/>
          </a:bodyPr>
          <a:lstStyle/>
          <a:p>
            <a:r>
              <a:rPr lang="en-US" sz="2400">
                <a:latin typeface="Times New Roman" charset="0"/>
              </a:rPr>
              <a:t>Equating these two and using </a:t>
            </a:r>
            <a:r>
              <a:rPr lang="en-US" sz="2400" i="1">
                <a:latin typeface="Times New Roman" charset="0"/>
              </a:rPr>
              <a:t>M~</a:t>
            </a:r>
            <a:r>
              <a:rPr lang="en-US" sz="2400" i="1">
                <a:latin typeface="Symbol" charset="2"/>
              </a:rPr>
              <a:t>r</a:t>
            </a:r>
            <a:r>
              <a:rPr lang="en-US" sz="2400" i="1">
                <a:latin typeface="Times New Roman" charset="0"/>
              </a:rPr>
              <a:t>R</a:t>
            </a:r>
            <a:r>
              <a:rPr lang="en-US" sz="2400" i="1" baseline="30000">
                <a:latin typeface="Times New Roman" charset="0"/>
              </a:rPr>
              <a:t>3</a:t>
            </a:r>
            <a:r>
              <a:rPr lang="en-US" sz="2400">
                <a:latin typeface="Times New Roman" charset="0"/>
              </a:rPr>
              <a:t> we get:</a:t>
            </a:r>
          </a:p>
        </p:txBody>
      </p:sp>
      <p:graphicFrame>
        <p:nvGraphicFramePr>
          <p:cNvPr id="287765" name="Object 4"/>
          <p:cNvGraphicFramePr>
            <a:graphicFrameLocks noChangeAspect="1"/>
          </p:cNvGraphicFramePr>
          <p:nvPr/>
        </p:nvGraphicFramePr>
        <p:xfrm>
          <a:off x="4572000" y="5026025"/>
          <a:ext cx="1920875" cy="974725"/>
        </p:xfrm>
        <a:graphic>
          <a:graphicData uri="http://schemas.openxmlformats.org/presentationml/2006/ole">
            <mc:AlternateContent xmlns:mc="http://schemas.openxmlformats.org/markup-compatibility/2006">
              <mc:Choice xmlns:v="urn:schemas-microsoft-com:vml" Requires="v">
                <p:oleObj spid="_x0000_s20490" name="Equation" r:id="rId8" imgW="825480" imgH="419040" progId="Equation.3">
                  <p:embed/>
                </p:oleObj>
              </mc:Choice>
              <mc:Fallback>
                <p:oleObj name="Equation" r:id="rId8" imgW="825480" imgH="4190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5026025"/>
                        <a:ext cx="1920875"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766" name="Rectangle 22"/>
          <p:cNvSpPr>
            <a:spLocks noChangeArrowheads="1"/>
          </p:cNvSpPr>
          <p:nvPr/>
        </p:nvSpPr>
        <p:spPr bwMode="auto">
          <a:xfrm>
            <a:off x="4308476" y="5059362"/>
            <a:ext cx="2379662" cy="941388"/>
          </a:xfrm>
          <a:prstGeom prst="rect">
            <a:avLst/>
          </a:prstGeom>
          <a:noFill/>
          <a:ln w="28575">
            <a:solidFill>
              <a:srgbClr val="FF0000"/>
            </a:solidFill>
            <a:miter lim="800000"/>
            <a:headEnd/>
            <a:tailEnd type="none" w="lg" len="lg"/>
          </a:ln>
        </p:spPr>
        <p:txBody>
          <a:bodyPr wrap="none" anchor="ctr">
            <a:prstTxWarp prst="textNoShape">
              <a:avLst/>
            </a:prstTxWarp>
          </a:bodyPr>
          <a:lstStyle/>
          <a:p>
            <a:endParaRPr lang="en-US"/>
          </a:p>
        </p:txBody>
      </p:sp>
      <p:sp>
        <p:nvSpPr>
          <p:cNvPr id="287767" name="Text Box 23"/>
          <p:cNvSpPr txBox="1">
            <a:spLocks noChangeArrowheads="1"/>
          </p:cNvSpPr>
          <p:nvPr/>
        </p:nvSpPr>
        <p:spPr bwMode="auto">
          <a:xfrm>
            <a:off x="7032625" y="5178425"/>
            <a:ext cx="1941513" cy="822325"/>
          </a:xfrm>
          <a:prstGeom prst="rect">
            <a:avLst/>
          </a:prstGeom>
          <a:noFill/>
          <a:ln w="9525">
            <a:noFill/>
            <a:miter lim="800000"/>
            <a:headEnd/>
            <a:tailEnd type="none" w="lg" len="lg"/>
          </a:ln>
        </p:spPr>
        <p:txBody>
          <a:bodyPr>
            <a:prstTxWarp prst="textNoShape">
              <a:avLst/>
            </a:prstTxWarp>
            <a:spAutoFit/>
          </a:bodyPr>
          <a:lstStyle/>
          <a:p>
            <a:r>
              <a:rPr lang="en-US" sz="2400" b="1" i="1" dirty="0">
                <a:solidFill>
                  <a:srgbClr val="FF0000"/>
                </a:solidFill>
                <a:latin typeface="Times New Roman" charset="0"/>
              </a:rPr>
              <a:t>Does this make sense?</a:t>
            </a:r>
          </a:p>
        </p:txBody>
      </p:sp>
      <p:sp>
        <p:nvSpPr>
          <p:cNvPr id="287769" name="Text Box 25"/>
          <p:cNvSpPr txBox="1">
            <a:spLocks noChangeArrowheads="1"/>
          </p:cNvSpPr>
          <p:nvPr/>
        </p:nvSpPr>
        <p:spPr bwMode="auto">
          <a:xfrm>
            <a:off x="329406" y="4849813"/>
            <a:ext cx="2401887" cy="1465262"/>
          </a:xfrm>
          <a:prstGeom prst="rect">
            <a:avLst/>
          </a:prstGeom>
          <a:noFill/>
          <a:ln w="9525">
            <a:noFill/>
            <a:miter lim="800000"/>
            <a:headEnd/>
            <a:tailEnd type="none" w="lg" len="lg"/>
          </a:ln>
        </p:spPr>
        <p:txBody>
          <a:bodyPr wrap="none">
            <a:prstTxWarp prst="textNoShape">
              <a:avLst/>
            </a:prstTxWarp>
            <a:spAutoFit/>
          </a:bodyPr>
          <a:lstStyle/>
          <a:p>
            <a:r>
              <a:rPr lang="en-US" i="1" dirty="0">
                <a:latin typeface="Times New Roman" charset="0"/>
              </a:rPr>
              <a:t>M</a:t>
            </a:r>
            <a:r>
              <a:rPr lang="en-US" dirty="0">
                <a:latin typeface="Times New Roman" charset="0"/>
              </a:rPr>
              <a:t>=mass </a:t>
            </a:r>
            <a:r>
              <a:rPr lang="en-US" i="1" dirty="0" err="1">
                <a:latin typeface="Symbol" charset="2"/>
              </a:rPr>
              <a:t>r</a:t>
            </a:r>
            <a:r>
              <a:rPr lang="en-US" dirty="0">
                <a:latin typeface="Times New Roman" charset="0"/>
              </a:rPr>
              <a:t>=density</a:t>
            </a:r>
          </a:p>
          <a:p>
            <a:r>
              <a:rPr lang="en-US" i="1" dirty="0" err="1">
                <a:latin typeface="Times New Roman" charset="0"/>
              </a:rPr>
              <a:t>k</a:t>
            </a:r>
            <a:r>
              <a:rPr lang="en-US" dirty="0">
                <a:latin typeface="Times New Roman" charset="0"/>
              </a:rPr>
              <a:t>=Boltzmann’s constant</a:t>
            </a:r>
          </a:p>
          <a:p>
            <a:r>
              <a:rPr lang="en-US" i="1" dirty="0" err="1">
                <a:latin typeface="Symbol" charset="2"/>
              </a:rPr>
              <a:t>m</a:t>
            </a:r>
            <a:r>
              <a:rPr lang="en-US" dirty="0">
                <a:latin typeface="Times New Roman" charset="0"/>
              </a:rPr>
              <a:t>=atomic weight</a:t>
            </a:r>
          </a:p>
          <a:p>
            <a:r>
              <a:rPr lang="en-US" i="1" dirty="0">
                <a:latin typeface="Times New Roman" charset="0"/>
              </a:rPr>
              <a:t>N</a:t>
            </a:r>
            <a:r>
              <a:rPr lang="en-US" dirty="0">
                <a:latin typeface="Times New Roman" charset="0"/>
              </a:rPr>
              <a:t>=no. of atoms</a:t>
            </a:r>
          </a:p>
          <a:p>
            <a:r>
              <a:rPr lang="en-US" i="1" dirty="0">
                <a:latin typeface="Times New Roman" charset="0"/>
              </a:rPr>
              <a:t>T</a:t>
            </a:r>
            <a:r>
              <a:rPr lang="en-US" dirty="0">
                <a:latin typeface="Times New Roman" charset="0"/>
              </a:rPr>
              <a:t>=temperature (K)</a:t>
            </a:r>
          </a:p>
        </p:txBody>
      </p:sp>
      <p:sp>
        <p:nvSpPr>
          <p:cNvPr id="23" name="TextBox 22"/>
          <p:cNvSpPr txBox="1"/>
          <p:nvPr/>
        </p:nvSpPr>
        <p:spPr>
          <a:xfrm>
            <a:off x="5970054" y="6488668"/>
            <a:ext cx="2844540" cy="369332"/>
          </a:xfrm>
          <a:prstGeom prst="rect">
            <a:avLst/>
          </a:prstGeom>
          <a:noFill/>
        </p:spPr>
        <p:txBody>
          <a:bodyPr wrap="square" rtlCol="0">
            <a:spAutoFit/>
          </a:bodyPr>
          <a:lstStyle/>
          <a:p>
            <a:r>
              <a:rPr lang="en-US" dirty="0"/>
              <a:t>Francis </a:t>
            </a:r>
            <a:r>
              <a:rPr lang="en-US" dirty="0" err="1"/>
              <a:t>Nimmo</a:t>
            </a:r>
            <a:r>
              <a:rPr lang="en-US" dirty="0"/>
              <a:t> UCSC</a:t>
            </a:r>
          </a:p>
        </p:txBody>
      </p:sp>
      <p:pic>
        <p:nvPicPr>
          <p:cNvPr id="28" name="Picture 27" descr="eq.jpeg"/>
          <p:cNvPicPr>
            <a:picLocks noChangeAspect="1"/>
          </p:cNvPicPr>
          <p:nvPr/>
        </p:nvPicPr>
        <p:blipFill>
          <a:blip r:embed="rId10"/>
          <a:stretch>
            <a:fillRect/>
          </a:stretch>
        </p:blipFill>
        <p:spPr>
          <a:xfrm>
            <a:off x="3762375" y="4995244"/>
            <a:ext cx="3092450" cy="1319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7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77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77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77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77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77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77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77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77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77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77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77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77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77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77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77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77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7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p:bldP spid="287750" grpId="0" animBg="1"/>
      <p:bldP spid="287752" grpId="0" animBg="1"/>
      <p:bldP spid="287753" grpId="0" animBg="1"/>
      <p:bldP spid="287754" grpId="0" animBg="1"/>
      <p:bldP spid="287755" grpId="0" animBg="1"/>
      <p:bldP spid="287756" grpId="0"/>
      <p:bldP spid="287757" grpId="0" animBg="1"/>
      <p:bldP spid="287759" grpId="0"/>
      <p:bldP spid="287760" grpId="0"/>
      <p:bldP spid="287762" grpId="0"/>
      <p:bldP spid="287764" grpId="0"/>
      <p:bldP spid="287766" grpId="0" animBg="1"/>
      <p:bldP spid="287767" grpId="0"/>
      <p:bldP spid="2877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Angular momentum conservation</a:t>
            </a:r>
          </a:p>
        </p:txBody>
      </p:sp>
      <p:sp>
        <p:nvSpPr>
          <p:cNvPr id="3" name="Content Placeholder 2"/>
          <p:cNvSpPr>
            <a:spLocks noGrp="1"/>
          </p:cNvSpPr>
          <p:nvPr>
            <p:ph idx="1"/>
          </p:nvPr>
        </p:nvSpPr>
        <p:spPr/>
        <p:txBody>
          <a:bodyPr/>
          <a:lstStyle/>
          <a:p>
            <a:r>
              <a:rPr lang="en-US" dirty="0"/>
              <a:t>In an isolated system we expect angular momentum to be conserved</a:t>
            </a:r>
          </a:p>
          <a:p>
            <a:r>
              <a:rPr lang="en-US" dirty="0"/>
              <a:t>This was one of the big problems that astronomers in the early 1900s found with the nebular hypothesis: what sort of collapse could end up with most of the angular momentum in the solar system in Jupiter (biggish mass, big radius) but not in the Sun?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742950"/>
            <a:ext cx="8940800" cy="5803900"/>
          </a:xfrm>
          <a:prstGeom prst="rect">
            <a:avLst/>
          </a:prstGeom>
        </p:spPr>
      </p:pic>
      <p:sp>
        <p:nvSpPr>
          <p:cNvPr id="5" name="TextBox 4"/>
          <p:cNvSpPr txBox="1"/>
          <p:nvPr/>
        </p:nvSpPr>
        <p:spPr>
          <a:xfrm>
            <a:off x="4927600" y="6330950"/>
            <a:ext cx="2679700" cy="369332"/>
          </a:xfrm>
          <a:prstGeom prst="rect">
            <a:avLst/>
          </a:prstGeom>
          <a:noFill/>
        </p:spPr>
        <p:txBody>
          <a:bodyPr wrap="square" rtlCol="0">
            <a:spAutoFit/>
          </a:bodyPr>
          <a:lstStyle/>
          <a:p>
            <a:r>
              <a:rPr lang="en-US" dirty="0"/>
              <a:t>From Carroll and </a:t>
            </a:r>
            <a:r>
              <a:rPr lang="en-US" dirty="0" err="1"/>
              <a:t>Ostlie</a:t>
            </a:r>
            <a:endParaRPr lang="en-US" dirty="0"/>
          </a:p>
        </p:txBody>
      </p:sp>
      <p:sp>
        <p:nvSpPr>
          <p:cNvPr id="6" name="TextBox 5"/>
          <p:cNvSpPr txBox="1"/>
          <p:nvPr/>
        </p:nvSpPr>
        <p:spPr>
          <a:xfrm>
            <a:off x="5765800" y="373618"/>
            <a:ext cx="1993900" cy="369332"/>
          </a:xfrm>
          <a:prstGeom prst="rect">
            <a:avLst/>
          </a:prstGeom>
          <a:noFill/>
        </p:spPr>
        <p:txBody>
          <a:bodyPr wrap="square" rtlCol="0">
            <a:spAutoFit/>
          </a:bodyPr>
          <a:lstStyle/>
          <a:p>
            <a:r>
              <a:rPr lang="en-US" dirty="0">
                <a:solidFill>
                  <a:srgbClr val="FF0000"/>
                </a:solidFill>
              </a:rPr>
              <a:t>High mass stars</a:t>
            </a:r>
          </a:p>
        </p:txBody>
      </p:sp>
      <p:sp>
        <p:nvSpPr>
          <p:cNvPr id="7" name="TextBox 6"/>
          <p:cNvSpPr txBox="1"/>
          <p:nvPr/>
        </p:nvSpPr>
        <p:spPr>
          <a:xfrm>
            <a:off x="2159000" y="459304"/>
            <a:ext cx="2133600" cy="369332"/>
          </a:xfrm>
          <a:prstGeom prst="rect">
            <a:avLst/>
          </a:prstGeom>
          <a:noFill/>
        </p:spPr>
        <p:txBody>
          <a:bodyPr wrap="square" rtlCol="0">
            <a:spAutoFit/>
          </a:bodyPr>
          <a:lstStyle/>
          <a:p>
            <a:r>
              <a:rPr lang="en-US" dirty="0">
                <a:solidFill>
                  <a:srgbClr val="FF0000"/>
                </a:solidFill>
              </a:rPr>
              <a:t>Lower mass stars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FF0000"/>
                </a:solidFill>
              </a:rPr>
              <a:t>Angular momentum 2</a:t>
            </a:r>
          </a:p>
        </p:txBody>
      </p:sp>
      <p:sp>
        <p:nvSpPr>
          <p:cNvPr id="3" name="Content Placeholder 2"/>
          <p:cNvSpPr>
            <a:spLocks noGrp="1"/>
          </p:cNvSpPr>
          <p:nvPr>
            <p:ph idx="1"/>
          </p:nvPr>
        </p:nvSpPr>
        <p:spPr>
          <a:xfrm>
            <a:off x="457200" y="1166018"/>
            <a:ext cx="8229600" cy="5691982"/>
          </a:xfrm>
        </p:spPr>
        <p:txBody>
          <a:bodyPr>
            <a:normAutofit/>
          </a:bodyPr>
          <a:lstStyle/>
          <a:p>
            <a:r>
              <a:rPr lang="en-US" dirty="0"/>
              <a:t>The fact that the composition of meteorites is very close to that of the heavy elements in the Sun (and the abundance of different stars is different) was the reason astronomers returned to the nebular hypothesis</a:t>
            </a:r>
          </a:p>
          <a:p>
            <a:r>
              <a:rPr lang="en-US" dirty="0"/>
              <a:t>BUT angular momentum can be exchanged between different parts of the early solar system and we now think that is what happened, with the Sun losing a.m. via mass loss, </a:t>
            </a:r>
            <a:r>
              <a:rPr lang="en-US" dirty="0" err="1"/>
              <a:t>magnetospheric</a:t>
            </a:r>
            <a:r>
              <a:rPr lang="en-US" dirty="0"/>
              <a:t> interactions.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History of SS Formation theories 2</a:t>
            </a:r>
          </a:p>
        </p:txBody>
      </p:sp>
      <p:sp>
        <p:nvSpPr>
          <p:cNvPr id="3" name="Content Placeholder 2"/>
          <p:cNvSpPr>
            <a:spLocks noGrp="1"/>
          </p:cNvSpPr>
          <p:nvPr>
            <p:ph idx="1"/>
          </p:nvPr>
        </p:nvSpPr>
        <p:spPr/>
        <p:txBody>
          <a:bodyPr>
            <a:normAutofit/>
          </a:bodyPr>
          <a:lstStyle/>
          <a:p>
            <a:pPr>
              <a:buNone/>
            </a:pPr>
            <a:r>
              <a:rPr lang="en-US" sz="2800" dirty="0"/>
              <a:t>Theories of type (ii):</a:t>
            </a:r>
          </a:p>
          <a:p>
            <a:r>
              <a:rPr lang="en-US" sz="2800" dirty="0"/>
              <a:t>A passing star pulled some of the Sun’s atmosphere off via tidal forces. This former atmospheric material then coalesced and formed the planets (early 1900s)</a:t>
            </a:r>
          </a:p>
          <a:p>
            <a:r>
              <a:rPr lang="en-US" sz="2800" dirty="0"/>
              <a:t>The Sun captured material from passing interstellar clouds (1940s)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74638"/>
            <a:ext cx="8229600" cy="4525963"/>
          </a:xfrm>
        </p:spPr>
        <p:txBody>
          <a:bodyPr/>
          <a:lstStyle/>
          <a:p>
            <a:pPr>
              <a:buNone/>
            </a:pPr>
            <a:r>
              <a:rPr lang="en-US" dirty="0"/>
              <a:t>In ~1930 we learned that the Sun is almost all composed of H and He. If the early solar system had a similar makeup, gas might have escaped the early solar system, so the objection about the density being too low for gravitational collapse went away</a:t>
            </a:r>
          </a:p>
        </p:txBody>
      </p:sp>
      <p:pic>
        <p:nvPicPr>
          <p:cNvPr id="4" name="Picture 3"/>
          <p:cNvPicPr>
            <a:picLocks noChangeAspect="1"/>
          </p:cNvPicPr>
          <p:nvPr/>
        </p:nvPicPr>
        <p:blipFill>
          <a:blip r:embed="rId2"/>
          <a:stretch>
            <a:fillRect/>
          </a:stretch>
        </p:blipFill>
        <p:spPr>
          <a:xfrm>
            <a:off x="781299" y="3429000"/>
            <a:ext cx="7581401" cy="3355354"/>
          </a:xfrm>
          <a:prstGeom prst="rect">
            <a:avLst/>
          </a:prstGeom>
        </p:spPr>
      </p:pic>
      <p:sp>
        <p:nvSpPr>
          <p:cNvPr id="5" name="TextBox 4"/>
          <p:cNvSpPr txBox="1"/>
          <p:nvPr/>
        </p:nvSpPr>
        <p:spPr>
          <a:xfrm flipH="1">
            <a:off x="4617719" y="4342300"/>
            <a:ext cx="3145546" cy="369332"/>
          </a:xfrm>
          <a:prstGeom prst="rect">
            <a:avLst/>
          </a:prstGeom>
          <a:noFill/>
        </p:spPr>
        <p:txBody>
          <a:bodyPr wrap="square" rtlCol="0">
            <a:spAutoFit/>
          </a:bodyPr>
          <a:lstStyle/>
          <a:p>
            <a:r>
              <a:rPr lang="en-US" dirty="0">
                <a:solidFill>
                  <a:srgbClr val="0000FF"/>
                </a:solidFill>
              </a:rPr>
              <a:t>Solar system abundances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Astronomy/Astrophysics</a:t>
            </a:r>
          </a:p>
        </p:txBody>
      </p:sp>
      <p:sp>
        <p:nvSpPr>
          <p:cNvPr id="3" name="Content Placeholder 2"/>
          <p:cNvSpPr>
            <a:spLocks noGrp="1"/>
          </p:cNvSpPr>
          <p:nvPr>
            <p:ph idx="1"/>
          </p:nvPr>
        </p:nvSpPr>
        <p:spPr/>
        <p:txBody>
          <a:bodyPr/>
          <a:lstStyle/>
          <a:p>
            <a:r>
              <a:rPr lang="en-US" dirty="0">
                <a:solidFill>
                  <a:srgbClr val="068051"/>
                </a:solidFill>
              </a:rPr>
              <a:t>Question:</a:t>
            </a:r>
          </a:p>
          <a:p>
            <a:pPr>
              <a:buNone/>
            </a:pPr>
            <a:r>
              <a:rPr lang="en-US" dirty="0"/>
              <a:t>   How do you think astronomy might differ from other sciences? Why?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Paths to planet formation</a:t>
            </a:r>
          </a:p>
        </p:txBody>
      </p:sp>
      <p:sp>
        <p:nvSpPr>
          <p:cNvPr id="3" name="Content Placeholder 2"/>
          <p:cNvSpPr>
            <a:spLocks noGrp="1"/>
          </p:cNvSpPr>
          <p:nvPr>
            <p:ph idx="1"/>
          </p:nvPr>
        </p:nvSpPr>
        <p:spPr>
          <a:xfrm>
            <a:off x="457200" y="1845175"/>
            <a:ext cx="8229600" cy="4525963"/>
          </a:xfrm>
        </p:spPr>
        <p:txBody>
          <a:bodyPr/>
          <a:lstStyle/>
          <a:p>
            <a:pPr>
              <a:buNone/>
            </a:pPr>
            <a:r>
              <a:rPr lang="en-US" dirty="0"/>
              <a:t>Two possibilities:</a:t>
            </a:r>
          </a:p>
          <a:p>
            <a:pPr>
              <a:buNone/>
            </a:pPr>
            <a:r>
              <a:rPr lang="en-US" dirty="0"/>
              <a:t>(</a:t>
            </a:r>
            <a:r>
              <a:rPr lang="en-US" dirty="0" err="1"/>
              <a:t>i</a:t>
            </a:r>
            <a:r>
              <a:rPr lang="en-US" dirty="0"/>
              <a:t>) Planets form like stars, from the gravitational collapse of gas clouds</a:t>
            </a:r>
          </a:p>
          <a:p>
            <a:pPr>
              <a:buNone/>
            </a:pPr>
            <a:r>
              <a:rPr lang="en-US" dirty="0"/>
              <a:t>(ii</a:t>
            </a:r>
            <a:r>
              <a:rPr lang="en-US" dirty="0">
                <a:solidFill>
                  <a:srgbClr val="068051"/>
                </a:solidFill>
              </a:rPr>
              <a:t>) (now preferred) </a:t>
            </a:r>
            <a:r>
              <a:rPr lang="en-US" dirty="0"/>
              <a:t>Planets form by the aggregation of solid particles in a disk around a star, with or without gas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14644" cy="1143000"/>
          </a:xfrm>
        </p:spPr>
        <p:txBody>
          <a:bodyPr>
            <a:normAutofit fontScale="90000"/>
          </a:bodyPr>
          <a:lstStyle/>
          <a:p>
            <a:r>
              <a:rPr lang="en-US" dirty="0">
                <a:solidFill>
                  <a:srgbClr val="FF0000"/>
                </a:solidFill>
              </a:rPr>
              <a:t>Nebular hypothesis</a:t>
            </a:r>
          </a:p>
        </p:txBody>
      </p:sp>
      <p:sp>
        <p:nvSpPr>
          <p:cNvPr id="3" name="Content Placeholder 2"/>
          <p:cNvSpPr>
            <a:spLocks noGrp="1"/>
          </p:cNvSpPr>
          <p:nvPr>
            <p:ph idx="1"/>
          </p:nvPr>
        </p:nvSpPr>
        <p:spPr>
          <a:xfrm>
            <a:off x="457199" y="1417638"/>
            <a:ext cx="4322959" cy="4525963"/>
          </a:xfrm>
        </p:spPr>
        <p:txBody>
          <a:bodyPr>
            <a:normAutofit/>
          </a:bodyPr>
          <a:lstStyle/>
          <a:p>
            <a:pPr>
              <a:buNone/>
            </a:pPr>
            <a:r>
              <a:rPr lang="en-US" sz="2800" dirty="0"/>
              <a:t>As the nebula that was to form the Sun collapsed, it spun up and formed a </a:t>
            </a:r>
            <a:r>
              <a:rPr lang="en-US" sz="2800" dirty="0" err="1"/>
              <a:t>protoplanetary</a:t>
            </a:r>
            <a:r>
              <a:rPr lang="en-US" sz="2800" dirty="0"/>
              <a:t> disk</a:t>
            </a:r>
          </a:p>
          <a:p>
            <a:pPr>
              <a:buNone/>
            </a:pPr>
            <a:r>
              <a:rPr lang="en-US" sz="2800" dirty="0"/>
              <a:t>We see disks around young stars today:</a:t>
            </a:r>
          </a:p>
        </p:txBody>
      </p:sp>
      <p:pic>
        <p:nvPicPr>
          <p:cNvPr id="4" name="Picture 3"/>
          <p:cNvPicPr>
            <a:picLocks noChangeAspect="1"/>
          </p:cNvPicPr>
          <p:nvPr/>
        </p:nvPicPr>
        <p:blipFill>
          <a:blip r:embed="rId2"/>
          <a:stretch>
            <a:fillRect/>
          </a:stretch>
        </p:blipFill>
        <p:spPr>
          <a:xfrm>
            <a:off x="4971844" y="314549"/>
            <a:ext cx="3930683" cy="6228902"/>
          </a:xfrm>
          <a:prstGeom prst="rect">
            <a:avLst/>
          </a:prstGeom>
        </p:spPr>
      </p:pic>
      <p:pic>
        <p:nvPicPr>
          <p:cNvPr id="5" name="Picture 4"/>
          <p:cNvPicPr>
            <a:picLocks noChangeAspect="1"/>
          </p:cNvPicPr>
          <p:nvPr/>
        </p:nvPicPr>
        <p:blipFill>
          <a:blip r:embed="rId3"/>
          <a:stretch>
            <a:fillRect/>
          </a:stretch>
        </p:blipFill>
        <p:spPr>
          <a:xfrm>
            <a:off x="1519433" y="4311617"/>
            <a:ext cx="2406327" cy="239887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Common misconception:</a:t>
            </a:r>
          </a:p>
        </p:txBody>
      </p:sp>
      <p:sp>
        <p:nvSpPr>
          <p:cNvPr id="3" name="Content Placeholder 2"/>
          <p:cNvSpPr>
            <a:spLocks noGrp="1"/>
          </p:cNvSpPr>
          <p:nvPr>
            <p:ph idx="1"/>
          </p:nvPr>
        </p:nvSpPr>
        <p:spPr/>
        <p:txBody>
          <a:bodyPr>
            <a:normAutofit fontScale="92500" lnSpcReduction="10000"/>
          </a:bodyPr>
          <a:lstStyle/>
          <a:p>
            <a:pPr>
              <a:buNone/>
            </a:pPr>
            <a:r>
              <a:rPr lang="en-US" dirty="0"/>
              <a:t>The terrestrial planets are denser than the gas giants because the heavier elements in the early solar nebula fell toward the center</a:t>
            </a:r>
          </a:p>
          <a:p>
            <a:pPr>
              <a:buNone/>
            </a:pPr>
            <a:endParaRPr lang="en-US" dirty="0"/>
          </a:p>
          <a:p>
            <a:pPr>
              <a:buNone/>
            </a:pPr>
            <a:r>
              <a:rPr lang="en-US" dirty="0">
                <a:solidFill>
                  <a:srgbClr val="068051"/>
                </a:solidFill>
              </a:rPr>
              <a:t>Question:</a:t>
            </a:r>
            <a:r>
              <a:rPr lang="en-US" dirty="0"/>
              <a:t> give some everyday examples of heavy stuff falling faster than lighter stuff (think Pumpkin Drop…. then think of bubbles in champagne)</a:t>
            </a:r>
          </a:p>
          <a:p>
            <a:pPr>
              <a:buNone/>
            </a:pPr>
            <a:r>
              <a:rPr lang="en-US" dirty="0">
                <a:solidFill>
                  <a:srgbClr val="068051"/>
                </a:solidFill>
              </a:rPr>
              <a:t>Question: </a:t>
            </a:r>
            <a:r>
              <a:rPr lang="en-US" dirty="0"/>
              <a:t>Make an order of magnitude estimate of the density of the early solar system in g/cm^3</a:t>
            </a:r>
          </a:p>
          <a:p>
            <a:pPr>
              <a:buNone/>
            </a:pPr>
            <a:endParaRPr lang="en-US" dirty="0"/>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48267"/>
            <a:ext cx="8229600" cy="4525963"/>
          </a:xfrm>
        </p:spPr>
        <p:txBody>
          <a:bodyPr>
            <a:normAutofit fontScale="92500" lnSpcReduction="20000"/>
          </a:bodyPr>
          <a:lstStyle/>
          <a:p>
            <a:pPr>
              <a:buNone/>
            </a:pPr>
            <a:r>
              <a:rPr lang="en-US" dirty="0"/>
              <a:t>Mass of Sun / volume inside 40 AU</a:t>
            </a:r>
          </a:p>
          <a:p>
            <a:pPr>
              <a:buNone/>
            </a:pPr>
            <a:r>
              <a:rPr lang="en-US" dirty="0"/>
              <a:t>  ~   10</a:t>
            </a:r>
            <a:r>
              <a:rPr lang="en-US" baseline="30000" dirty="0"/>
              <a:t>33</a:t>
            </a:r>
            <a:r>
              <a:rPr lang="en-US" dirty="0"/>
              <a:t> </a:t>
            </a:r>
            <a:r>
              <a:rPr lang="en-US" dirty="0" err="1"/>
              <a:t>g</a:t>
            </a:r>
            <a:r>
              <a:rPr lang="en-US" dirty="0"/>
              <a:t> /  (40 </a:t>
            </a:r>
            <a:r>
              <a:rPr lang="en-US" dirty="0" err="1"/>
              <a:t>x</a:t>
            </a:r>
            <a:r>
              <a:rPr lang="en-US" dirty="0"/>
              <a:t> 10</a:t>
            </a:r>
            <a:r>
              <a:rPr lang="en-US" baseline="30000" dirty="0"/>
              <a:t>13 </a:t>
            </a:r>
            <a:r>
              <a:rPr lang="en-US" dirty="0"/>
              <a:t>cm)</a:t>
            </a:r>
            <a:r>
              <a:rPr lang="en-US" baseline="30000" dirty="0"/>
              <a:t>3   </a:t>
            </a:r>
            <a:r>
              <a:rPr lang="en-US" dirty="0"/>
              <a:t>or 10</a:t>
            </a:r>
            <a:r>
              <a:rPr lang="en-US" baseline="30000" dirty="0"/>
              <a:t>-11 </a:t>
            </a:r>
            <a:r>
              <a:rPr lang="en-US" dirty="0"/>
              <a:t>g/cm</a:t>
            </a:r>
            <a:r>
              <a:rPr lang="en-US" baseline="30000" dirty="0"/>
              <a:t>3</a:t>
            </a:r>
          </a:p>
          <a:p>
            <a:pPr>
              <a:buNone/>
            </a:pPr>
            <a:endParaRPr lang="en-US" dirty="0"/>
          </a:p>
          <a:p>
            <a:pPr>
              <a:buNone/>
            </a:pPr>
            <a:r>
              <a:rPr lang="en-US" dirty="0"/>
              <a:t>(Density of water in </a:t>
            </a:r>
            <a:r>
              <a:rPr lang="en-US" dirty="0" err="1"/>
              <a:t>cgs</a:t>
            </a:r>
            <a:r>
              <a:rPr lang="en-US" dirty="0"/>
              <a:t> units is 1.0)</a:t>
            </a:r>
          </a:p>
          <a:p>
            <a:pPr>
              <a:buNone/>
            </a:pPr>
            <a:endParaRPr lang="en-US" dirty="0"/>
          </a:p>
          <a:p>
            <a:pPr>
              <a:buNone/>
            </a:pPr>
            <a:r>
              <a:rPr lang="en-US" sz="3459" dirty="0">
                <a:solidFill>
                  <a:srgbClr val="FF0000"/>
                </a:solidFill>
              </a:rPr>
              <a:t>This is equivalent to a good vacuum on Earth.</a:t>
            </a:r>
          </a:p>
          <a:p>
            <a:pPr>
              <a:buNone/>
            </a:pPr>
            <a:endParaRPr lang="en-US" dirty="0"/>
          </a:p>
          <a:p>
            <a:pPr>
              <a:buNone/>
            </a:pPr>
            <a:r>
              <a:rPr lang="en-US" dirty="0"/>
              <a:t>There is no liquid phase at these densities and pressures; solids sublime directly to gas and vice versa.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22769" y="79571"/>
            <a:ext cx="10040911" cy="732452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65244" y="274638"/>
            <a:ext cx="8813512" cy="3869614"/>
          </a:xfrm>
          <a:prstGeom prst="rect">
            <a:avLst/>
          </a:prstGeom>
        </p:spPr>
      </p:pic>
      <p:pic>
        <p:nvPicPr>
          <p:cNvPr id="6" name="Picture 5"/>
          <p:cNvPicPr>
            <a:picLocks noChangeAspect="1"/>
          </p:cNvPicPr>
          <p:nvPr/>
        </p:nvPicPr>
        <p:blipFill>
          <a:blip r:embed="rId3"/>
          <a:stretch>
            <a:fillRect/>
          </a:stretch>
        </p:blipFill>
        <p:spPr>
          <a:xfrm>
            <a:off x="88900" y="4356100"/>
            <a:ext cx="9055100" cy="163215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Condensation sequence</a:t>
            </a:r>
          </a:p>
        </p:txBody>
      </p:sp>
      <p:sp>
        <p:nvSpPr>
          <p:cNvPr id="3" name="Content Placeholder 2"/>
          <p:cNvSpPr>
            <a:spLocks noGrp="1"/>
          </p:cNvSpPr>
          <p:nvPr>
            <p:ph idx="1"/>
          </p:nvPr>
        </p:nvSpPr>
        <p:spPr/>
        <p:txBody>
          <a:bodyPr>
            <a:normAutofit lnSpcReduction="10000"/>
          </a:bodyPr>
          <a:lstStyle/>
          <a:p>
            <a:pPr>
              <a:buNone/>
            </a:pPr>
            <a:r>
              <a:rPr lang="en-US" dirty="0"/>
              <a:t>Some elements will always be gaseous at solar nebula temperatures, pressures (</a:t>
            </a:r>
            <a:r>
              <a:rPr lang="en-US" dirty="0" err="1"/>
              <a:t>eg</a:t>
            </a:r>
            <a:r>
              <a:rPr lang="en-US" dirty="0"/>
              <a:t> H, He)</a:t>
            </a:r>
          </a:p>
          <a:p>
            <a:pPr>
              <a:buNone/>
            </a:pPr>
            <a:r>
              <a:rPr lang="en-US" dirty="0"/>
              <a:t>Some elements will condense out only at low temperatures, far away from Sun (</a:t>
            </a:r>
            <a:r>
              <a:rPr lang="en-US" dirty="0">
                <a:solidFill>
                  <a:srgbClr val="3366FF"/>
                </a:solidFill>
              </a:rPr>
              <a:t>volatiles</a:t>
            </a:r>
            <a:r>
              <a:rPr lang="en-US" dirty="0"/>
              <a:t> such as H</a:t>
            </a:r>
            <a:r>
              <a:rPr lang="en-US" baseline="-25000" dirty="0"/>
              <a:t>2</a:t>
            </a:r>
            <a:r>
              <a:rPr lang="en-US" dirty="0"/>
              <a:t>O)</a:t>
            </a:r>
          </a:p>
          <a:p>
            <a:pPr>
              <a:buNone/>
            </a:pPr>
            <a:r>
              <a:rPr lang="en-US" dirty="0"/>
              <a:t>Some elements will condense out almost anywhere in the solar system </a:t>
            </a:r>
            <a:r>
              <a:rPr lang="en-US" dirty="0">
                <a:solidFill>
                  <a:srgbClr val="3366FF"/>
                </a:solidFill>
              </a:rPr>
              <a:t>(refractory </a:t>
            </a:r>
            <a:r>
              <a:rPr lang="en-US" dirty="0"/>
              <a:t>elements and compounds such as Fe, </a:t>
            </a:r>
            <a:r>
              <a:rPr lang="en-US" dirty="0" err="1"/>
              <a:t>FeS</a:t>
            </a:r>
            <a:r>
              <a:rPr lang="en-US" dirty="0"/>
              <a:t>, minerals)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46038"/>
            <a:ext cx="8005895" cy="698976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331"/>
            <a:ext cx="8229600" cy="1143000"/>
          </a:xfrm>
        </p:spPr>
        <p:txBody>
          <a:bodyPr/>
          <a:lstStyle/>
          <a:p>
            <a:r>
              <a:rPr lang="en-US" dirty="0">
                <a:solidFill>
                  <a:srgbClr val="FF0000"/>
                </a:solidFill>
              </a:rPr>
              <a:t>Phase diagrams</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776506" y="1253331"/>
            <a:ext cx="7590987" cy="5443537"/>
          </a:xfrm>
          <a:prstGeom prst="rect">
            <a:avLst/>
          </a:prstGeom>
        </p:spPr>
      </p:pic>
      <p:sp>
        <p:nvSpPr>
          <p:cNvPr id="6" name="TextBox 5"/>
          <p:cNvSpPr txBox="1"/>
          <p:nvPr/>
        </p:nvSpPr>
        <p:spPr>
          <a:xfrm>
            <a:off x="5880100" y="6488668"/>
            <a:ext cx="3263900" cy="369332"/>
          </a:xfrm>
          <a:prstGeom prst="rect">
            <a:avLst/>
          </a:prstGeom>
          <a:noFill/>
        </p:spPr>
        <p:txBody>
          <a:bodyPr wrap="square" rtlCol="0">
            <a:spAutoFit/>
          </a:bodyPr>
          <a:lstStyle/>
          <a:p>
            <a:r>
              <a:rPr lang="en-US" dirty="0"/>
              <a:t>Hartmann “Moons and Planets”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The Ice line</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300163"/>
            <a:ext cx="9136784" cy="50117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dirty="0">
                <a:solidFill>
                  <a:srgbClr val="FF0000"/>
                </a:solidFill>
              </a:rPr>
              <a:t>Hypotheses for Solar System Formation</a:t>
            </a:r>
          </a:p>
        </p:txBody>
      </p:sp>
      <p:sp>
        <p:nvSpPr>
          <p:cNvPr id="3" name="Content Placeholder 2"/>
          <p:cNvSpPr>
            <a:spLocks noGrp="1"/>
          </p:cNvSpPr>
          <p:nvPr>
            <p:ph idx="1"/>
          </p:nvPr>
        </p:nvSpPr>
        <p:spPr>
          <a:xfrm>
            <a:off x="457200" y="1417638"/>
            <a:ext cx="8229600" cy="5220199"/>
          </a:xfrm>
        </p:spPr>
        <p:txBody>
          <a:bodyPr>
            <a:normAutofit lnSpcReduction="10000"/>
          </a:bodyPr>
          <a:lstStyle/>
          <a:p>
            <a:pPr>
              <a:buNone/>
            </a:pPr>
            <a:r>
              <a:rPr lang="en-US" dirty="0"/>
              <a:t>Fall into two major categories:</a:t>
            </a:r>
          </a:p>
          <a:p>
            <a:pPr marL="571500" indent="-571500">
              <a:buAutoNum type="romanLcParenBoth"/>
            </a:pPr>
            <a:r>
              <a:rPr lang="en-US" dirty="0"/>
              <a:t>The formation  of the planets was tied to the formation of the Sun</a:t>
            </a:r>
          </a:p>
          <a:p>
            <a:pPr marL="571500" indent="-571500">
              <a:buAutoNum type="romanLcParenBoth"/>
            </a:pPr>
            <a:r>
              <a:rPr lang="en-US" dirty="0"/>
              <a:t>The Sun was already there and something else formed the planets</a:t>
            </a:r>
          </a:p>
          <a:p>
            <a:pPr marL="571500" indent="-571500">
              <a:buNone/>
            </a:pPr>
            <a:endParaRPr lang="en-US" dirty="0"/>
          </a:p>
          <a:p>
            <a:pPr marL="571500" indent="-571500">
              <a:buNone/>
            </a:pPr>
            <a:r>
              <a:rPr lang="en-US" dirty="0">
                <a:solidFill>
                  <a:srgbClr val="068051"/>
                </a:solidFill>
              </a:rPr>
              <a:t>Nebular Hypothesis </a:t>
            </a:r>
            <a:r>
              <a:rPr lang="en-US" dirty="0"/>
              <a:t>(Kant, Laplace ~1700s)</a:t>
            </a:r>
          </a:p>
          <a:p>
            <a:pPr marL="571500" indent="-571500">
              <a:buNone/>
            </a:pPr>
            <a:r>
              <a:rPr lang="en-US" dirty="0"/>
              <a:t>The Sun and planets started as a blob of gas which cooled, collapsed and formed the Sun and planets   (type (</a:t>
            </a:r>
            <a:r>
              <a:rPr lang="en-US" dirty="0" err="1"/>
              <a:t>i</a:t>
            </a:r>
            <a:r>
              <a:rPr lang="en-US" dirty="0"/>
              <a:t>) above) </a:t>
            </a:r>
          </a:p>
          <a:p>
            <a:pPr marL="571500" indent="-571500">
              <a:buNone/>
            </a:pPr>
            <a:endParaRPr lang="en-US" dirty="0"/>
          </a:p>
          <a:p>
            <a:pPr marL="571500" indent="-571500">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Giant planet formation</a:t>
            </a:r>
          </a:p>
        </p:txBody>
      </p:sp>
      <p:sp>
        <p:nvSpPr>
          <p:cNvPr id="3" name="Content Placeholder 2"/>
          <p:cNvSpPr>
            <a:spLocks noGrp="1"/>
          </p:cNvSpPr>
          <p:nvPr>
            <p:ph idx="1"/>
          </p:nvPr>
        </p:nvSpPr>
        <p:spPr>
          <a:xfrm>
            <a:off x="457200" y="1676400"/>
            <a:ext cx="8229600" cy="4525963"/>
          </a:xfrm>
        </p:spPr>
        <p:txBody>
          <a:bodyPr/>
          <a:lstStyle/>
          <a:p>
            <a:r>
              <a:rPr lang="en-US" dirty="0"/>
              <a:t>The giant planets started off with cores significantly larger than the terrestrial planets (say 10 Earth masses for Jupiter) since they live beyond the ice line and ices are much more common because they are made of lighter elements (H,C,N,O)</a:t>
            </a:r>
          </a:p>
          <a:p>
            <a:r>
              <a:rPr lang="en-US" dirty="0"/>
              <a:t>This extra mass allowed them to attract more H and He from the </a:t>
            </a:r>
            <a:r>
              <a:rPr lang="en-US" dirty="0" err="1"/>
              <a:t>protosolar</a:t>
            </a:r>
            <a:r>
              <a:rPr lang="en-US" dirty="0"/>
              <a:t> nebula</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Planetismals</a:t>
            </a:r>
            <a:r>
              <a:rPr lang="en-US" dirty="0">
                <a:solidFill>
                  <a:srgbClr val="FF0000"/>
                </a:solidFill>
              </a:rPr>
              <a:t> and accretion</a:t>
            </a:r>
          </a:p>
        </p:txBody>
      </p:sp>
      <p:sp>
        <p:nvSpPr>
          <p:cNvPr id="3" name="Content Placeholder 2"/>
          <p:cNvSpPr>
            <a:spLocks noGrp="1"/>
          </p:cNvSpPr>
          <p:nvPr>
            <p:ph idx="1"/>
          </p:nvPr>
        </p:nvSpPr>
        <p:spPr>
          <a:xfrm>
            <a:off x="457200" y="1600200"/>
            <a:ext cx="8229600" cy="5013674"/>
          </a:xfrm>
        </p:spPr>
        <p:txBody>
          <a:bodyPr>
            <a:normAutofit/>
          </a:bodyPr>
          <a:lstStyle/>
          <a:p>
            <a:pPr>
              <a:buNone/>
            </a:pPr>
            <a:r>
              <a:rPr lang="en-US" sz="2800" dirty="0"/>
              <a:t>Start with the solar nebula: a disk of gas and dust surrounding the sun, with a temperature gradient</a:t>
            </a:r>
          </a:p>
          <a:p>
            <a:pPr>
              <a:buNone/>
            </a:pPr>
            <a:r>
              <a:rPr lang="en-US" sz="2800" dirty="0"/>
              <a:t>Microscopic grains will condense out as temperature allows: </a:t>
            </a:r>
          </a:p>
          <a:p>
            <a:pPr>
              <a:buNone/>
            </a:pPr>
            <a:r>
              <a:rPr lang="en-US" sz="2800" dirty="0"/>
              <a:t>    -- silicates and iron compounds everywhere</a:t>
            </a:r>
          </a:p>
          <a:p>
            <a:pPr>
              <a:buNone/>
            </a:pPr>
            <a:r>
              <a:rPr lang="en-US" sz="2800" dirty="0"/>
              <a:t>    -- water and other ices outside ‘ice line’ </a:t>
            </a:r>
          </a:p>
          <a:p>
            <a:pPr>
              <a:buNone/>
            </a:pPr>
            <a:r>
              <a:rPr lang="en-US" sz="2800" dirty="0"/>
              <a:t>    Grain sizes of order 1 micron</a:t>
            </a:r>
          </a:p>
          <a:p>
            <a:pPr>
              <a:buNone/>
            </a:pPr>
            <a:r>
              <a:rPr lang="en-US" sz="2800" dirty="0"/>
              <a:t>Grains settle to </a:t>
            </a:r>
            <a:r>
              <a:rPr lang="en-US" sz="2800" dirty="0" err="1"/>
              <a:t>midplane</a:t>
            </a:r>
            <a:r>
              <a:rPr lang="en-US" sz="2800" dirty="0"/>
              <a:t> of the nebula; collide, agglomerate, grow in size. In around 10^4 years, end up with km-sized objects: </a:t>
            </a:r>
            <a:r>
              <a:rPr lang="en-US" sz="2800" dirty="0" err="1"/>
              <a:t>planetismals</a:t>
            </a: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71488" y="0"/>
            <a:ext cx="8229600" cy="1143000"/>
          </a:xfrm>
        </p:spPr>
        <p:txBody>
          <a:bodyPr/>
          <a:lstStyle/>
          <a:p>
            <a:pPr eaLnBrk="1" hangingPunct="1"/>
            <a:r>
              <a:rPr lang="en-US" dirty="0">
                <a:solidFill>
                  <a:srgbClr val="FF0000"/>
                </a:solidFill>
              </a:rPr>
              <a:t>Sequence of events</a:t>
            </a:r>
          </a:p>
        </p:txBody>
      </p:sp>
      <p:sp>
        <p:nvSpPr>
          <p:cNvPr id="54275" name="Rectangle 3"/>
          <p:cNvSpPr>
            <a:spLocks noGrp="1" noChangeArrowheads="1"/>
          </p:cNvSpPr>
          <p:nvPr>
            <p:ph type="body" idx="1"/>
          </p:nvPr>
        </p:nvSpPr>
        <p:spPr>
          <a:xfrm>
            <a:off x="471488" y="1461762"/>
            <a:ext cx="3836987" cy="4525962"/>
          </a:xfrm>
        </p:spPr>
        <p:txBody>
          <a:bodyPr>
            <a:normAutofit fontScale="92500" lnSpcReduction="10000"/>
          </a:bodyPr>
          <a:lstStyle/>
          <a:p>
            <a:pPr eaLnBrk="1" hangingPunct="1"/>
            <a:r>
              <a:rPr lang="en-US" sz="2800" dirty="0"/>
              <a:t>1. Nebular disk formation</a:t>
            </a:r>
          </a:p>
          <a:p>
            <a:pPr eaLnBrk="1" hangingPunct="1"/>
            <a:r>
              <a:rPr lang="en-US" sz="2800" dirty="0"/>
              <a:t>2. Initial coagulation (~10km, ~10</a:t>
            </a:r>
            <a:r>
              <a:rPr lang="en-US" sz="2800" baseline="30000" dirty="0"/>
              <a:t>4</a:t>
            </a:r>
            <a:r>
              <a:rPr lang="en-US" sz="2800" dirty="0"/>
              <a:t> yrs)</a:t>
            </a:r>
          </a:p>
          <a:p>
            <a:pPr eaLnBrk="1" hangingPunct="1"/>
            <a:r>
              <a:rPr lang="en-US" sz="2800" dirty="0"/>
              <a:t>3. Runaway growth (to Moon size, ~10</a:t>
            </a:r>
            <a:r>
              <a:rPr lang="en-US" sz="2800" baseline="30000" dirty="0"/>
              <a:t>5</a:t>
            </a:r>
            <a:r>
              <a:rPr lang="en-US" sz="2800" dirty="0"/>
              <a:t> yrs)</a:t>
            </a:r>
          </a:p>
          <a:p>
            <a:pPr eaLnBrk="1" hangingPunct="1"/>
            <a:r>
              <a:rPr lang="en-US" sz="2800" dirty="0"/>
              <a:t>4. Orderly growth (to Mars size, ~10</a:t>
            </a:r>
            <a:r>
              <a:rPr lang="en-US" sz="2800" baseline="30000" dirty="0"/>
              <a:t>6</a:t>
            </a:r>
            <a:r>
              <a:rPr lang="en-US" sz="2800" dirty="0"/>
              <a:t> yrs), gas loss (?)</a:t>
            </a:r>
          </a:p>
          <a:p>
            <a:pPr eaLnBrk="1" hangingPunct="1"/>
            <a:r>
              <a:rPr lang="en-US" sz="2800" dirty="0"/>
              <a:t>5. Late-stage giant collisions (~10</a:t>
            </a:r>
            <a:r>
              <a:rPr lang="en-US" sz="2800" baseline="30000" dirty="0"/>
              <a:t>7-8</a:t>
            </a:r>
            <a:r>
              <a:rPr lang="en-US" sz="2800" dirty="0"/>
              <a:t> yrs)</a:t>
            </a:r>
          </a:p>
        </p:txBody>
      </p:sp>
      <p:pic>
        <p:nvPicPr>
          <p:cNvPr id="54276" name="Picture 4"/>
          <p:cNvPicPr>
            <a:picLocks noChangeArrowheads="1"/>
          </p:cNvPicPr>
          <p:nvPr/>
        </p:nvPicPr>
        <p:blipFill>
          <a:blip r:embed="rId3"/>
          <a:srcRect b="27100"/>
          <a:stretch>
            <a:fillRect/>
          </a:stretch>
        </p:blipFill>
        <p:spPr bwMode="auto">
          <a:xfrm>
            <a:off x="4892675" y="1106488"/>
            <a:ext cx="3665538" cy="5407025"/>
          </a:xfrm>
          <a:prstGeom prst="rect">
            <a:avLst/>
          </a:prstGeom>
          <a:noFill/>
          <a:ln w="9525">
            <a:noFill/>
            <a:miter lim="800000"/>
            <a:headEnd/>
            <a:tailEnd/>
          </a:ln>
        </p:spPr>
      </p:pic>
      <p:sp>
        <p:nvSpPr>
          <p:cNvPr id="5" name="TextBox 4"/>
          <p:cNvSpPr txBox="1"/>
          <p:nvPr/>
        </p:nvSpPr>
        <p:spPr>
          <a:xfrm>
            <a:off x="471487" y="6513513"/>
            <a:ext cx="2595481" cy="369332"/>
          </a:xfrm>
          <a:prstGeom prst="rect">
            <a:avLst/>
          </a:prstGeom>
          <a:noFill/>
        </p:spPr>
        <p:txBody>
          <a:bodyPr wrap="square" rtlCol="0">
            <a:spAutoFit/>
          </a:bodyPr>
          <a:lstStyle/>
          <a:p>
            <a:r>
              <a:rPr lang="en-US" dirty="0"/>
              <a:t>Francis </a:t>
            </a:r>
            <a:r>
              <a:rPr lang="en-US" dirty="0" err="1"/>
              <a:t>Nimmo</a:t>
            </a:r>
            <a:r>
              <a:rPr lang="en-US" dirty="0"/>
              <a:t> UCSC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a:xfrm>
            <a:off x="457200" y="0"/>
            <a:ext cx="8229600" cy="1143000"/>
          </a:xfrm>
        </p:spPr>
        <p:txBody>
          <a:bodyPr/>
          <a:lstStyle/>
          <a:p>
            <a:pPr eaLnBrk="1" hangingPunct="1"/>
            <a:r>
              <a:rPr lang="en-US" dirty="0">
                <a:solidFill>
                  <a:srgbClr val="FF0000"/>
                </a:solidFill>
              </a:rPr>
              <a:t>Accretion timescales</a:t>
            </a:r>
          </a:p>
        </p:txBody>
      </p:sp>
      <p:sp>
        <p:nvSpPr>
          <p:cNvPr id="56326" name="Oval 3"/>
          <p:cNvSpPr>
            <a:spLocks noChangeArrowheads="1"/>
          </p:cNvSpPr>
          <p:nvPr/>
        </p:nvSpPr>
        <p:spPr bwMode="auto">
          <a:xfrm>
            <a:off x="496888" y="2776538"/>
            <a:ext cx="6373812" cy="3405187"/>
          </a:xfrm>
          <a:prstGeom prst="ellipse">
            <a:avLst/>
          </a:prstGeom>
          <a:solidFill>
            <a:srgbClr val="D0CFCE"/>
          </a:solidFill>
          <a:ln w="9525">
            <a:noFill/>
            <a:round/>
            <a:headEnd/>
            <a:tailEnd/>
          </a:ln>
        </p:spPr>
        <p:txBody>
          <a:bodyPr wrap="none" anchor="ctr">
            <a:prstTxWarp prst="textNoShape">
              <a:avLst/>
            </a:prstTxWarp>
          </a:bodyPr>
          <a:lstStyle/>
          <a:p>
            <a:pPr algn="ctr"/>
            <a:endParaRPr lang="en-US"/>
          </a:p>
        </p:txBody>
      </p:sp>
      <p:sp>
        <p:nvSpPr>
          <p:cNvPr id="56327" name="Oval 4"/>
          <p:cNvSpPr>
            <a:spLocks noChangeArrowheads="1"/>
          </p:cNvSpPr>
          <p:nvPr/>
        </p:nvSpPr>
        <p:spPr bwMode="auto">
          <a:xfrm>
            <a:off x="1285875" y="3286125"/>
            <a:ext cx="4784725" cy="24257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56328" name="Oval 5"/>
          <p:cNvSpPr>
            <a:spLocks noChangeArrowheads="1"/>
          </p:cNvSpPr>
          <p:nvPr/>
        </p:nvSpPr>
        <p:spPr bwMode="auto">
          <a:xfrm>
            <a:off x="1165225" y="4017963"/>
            <a:ext cx="411163" cy="382587"/>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56329" name="Oval 6"/>
          <p:cNvSpPr>
            <a:spLocks noChangeArrowheads="1"/>
          </p:cNvSpPr>
          <p:nvPr/>
        </p:nvSpPr>
        <p:spPr bwMode="auto">
          <a:xfrm>
            <a:off x="889000" y="3789363"/>
            <a:ext cx="914400" cy="846137"/>
          </a:xfrm>
          <a:prstGeom prst="ellips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56330" name="AutoShape 7"/>
          <p:cNvSpPr>
            <a:spLocks noChangeArrowheads="1"/>
          </p:cNvSpPr>
          <p:nvPr/>
        </p:nvSpPr>
        <p:spPr bwMode="auto">
          <a:xfrm rot="-1541622">
            <a:off x="1774825" y="3405188"/>
            <a:ext cx="755650" cy="369887"/>
          </a:xfrm>
          <a:prstGeom prst="rightArrow">
            <a:avLst>
              <a:gd name="adj1" fmla="val 50000"/>
              <a:gd name="adj2" fmla="val 51073"/>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56331" name="Oval 8"/>
          <p:cNvSpPr>
            <a:spLocks noChangeArrowheads="1"/>
          </p:cNvSpPr>
          <p:nvPr/>
        </p:nvSpPr>
        <p:spPr bwMode="auto">
          <a:xfrm>
            <a:off x="2692400" y="3921125"/>
            <a:ext cx="2039938" cy="1087438"/>
          </a:xfrm>
          <a:prstGeom prst="ellipse">
            <a:avLst/>
          </a:prstGeom>
          <a:solidFill>
            <a:schemeClr val="bg1"/>
          </a:solidFill>
          <a:ln w="9525">
            <a:noFill/>
            <a:round/>
            <a:headEnd/>
            <a:tailEnd/>
          </a:ln>
        </p:spPr>
        <p:txBody>
          <a:bodyPr wrap="none" anchor="ctr">
            <a:prstTxWarp prst="textNoShape">
              <a:avLst/>
            </a:prstTxWarp>
          </a:bodyPr>
          <a:lstStyle/>
          <a:p>
            <a:endParaRPr lang="en-US"/>
          </a:p>
        </p:txBody>
      </p:sp>
      <p:sp>
        <p:nvSpPr>
          <p:cNvPr id="56332" name="Oval 9"/>
          <p:cNvSpPr>
            <a:spLocks noChangeArrowheads="1"/>
          </p:cNvSpPr>
          <p:nvPr/>
        </p:nvSpPr>
        <p:spPr bwMode="auto">
          <a:xfrm>
            <a:off x="3527425" y="4319588"/>
            <a:ext cx="290513" cy="265112"/>
          </a:xfrm>
          <a:prstGeom prst="ellipse">
            <a:avLst/>
          </a:prstGeom>
          <a:solidFill>
            <a:srgbClr val="FCFC36"/>
          </a:solidFill>
          <a:ln w="9525">
            <a:solidFill>
              <a:schemeClr val="tx1"/>
            </a:solidFill>
            <a:round/>
            <a:headEnd/>
            <a:tailEnd/>
          </a:ln>
        </p:spPr>
        <p:txBody>
          <a:bodyPr wrap="none" anchor="ctr">
            <a:prstTxWarp prst="textNoShape">
              <a:avLst/>
            </a:prstTxWarp>
          </a:bodyPr>
          <a:lstStyle/>
          <a:p>
            <a:endParaRPr lang="en-US"/>
          </a:p>
        </p:txBody>
      </p:sp>
      <p:sp>
        <p:nvSpPr>
          <p:cNvPr id="56333" name="Rectangle 10"/>
          <p:cNvSpPr>
            <a:spLocks noChangeArrowheads="1"/>
          </p:cNvSpPr>
          <p:nvPr/>
        </p:nvSpPr>
        <p:spPr bwMode="auto">
          <a:xfrm>
            <a:off x="3884613" y="2530475"/>
            <a:ext cx="3192462" cy="3870325"/>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56334" name="Text Box 11"/>
          <p:cNvSpPr txBox="1">
            <a:spLocks noChangeArrowheads="1"/>
          </p:cNvSpPr>
          <p:nvPr/>
        </p:nvSpPr>
        <p:spPr bwMode="auto">
          <a:xfrm>
            <a:off x="160338" y="2846388"/>
            <a:ext cx="1027112" cy="64135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Planet </a:t>
            </a:r>
          </a:p>
          <a:p>
            <a:r>
              <a:rPr lang="en-US">
                <a:latin typeface="Times New Roman" charset="0"/>
              </a:rPr>
              <a:t>density </a:t>
            </a:r>
            <a:r>
              <a:rPr lang="en-US" i="1">
                <a:latin typeface="Symbol" charset="2"/>
              </a:rPr>
              <a:t>r</a:t>
            </a:r>
            <a:endParaRPr lang="en-US" i="1" baseline="-25000">
              <a:latin typeface="Times New Roman" charset="0"/>
            </a:endParaRPr>
          </a:p>
        </p:txBody>
      </p:sp>
      <p:sp>
        <p:nvSpPr>
          <p:cNvPr id="56335" name="Text Box 12"/>
          <p:cNvSpPr txBox="1">
            <a:spLocks noChangeArrowheads="1"/>
          </p:cNvSpPr>
          <p:nvPr/>
        </p:nvSpPr>
        <p:spPr bwMode="auto">
          <a:xfrm>
            <a:off x="1827213" y="4770438"/>
            <a:ext cx="1847850" cy="64135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Planetesimal</a:t>
            </a:r>
          </a:p>
          <a:p>
            <a:r>
              <a:rPr lang="en-US">
                <a:latin typeface="Times New Roman" charset="0"/>
              </a:rPr>
              <a:t>Swarm, density </a:t>
            </a:r>
            <a:r>
              <a:rPr lang="en-US" i="1">
                <a:latin typeface="Symbol" charset="2"/>
              </a:rPr>
              <a:t>r</a:t>
            </a:r>
            <a:r>
              <a:rPr lang="en-US" i="1" baseline="-25000">
                <a:latin typeface="Times New Roman" charset="0"/>
              </a:rPr>
              <a:t>s</a:t>
            </a:r>
          </a:p>
        </p:txBody>
      </p:sp>
      <p:sp>
        <p:nvSpPr>
          <p:cNvPr id="56336" name="Line 13"/>
          <p:cNvSpPr>
            <a:spLocks noChangeShapeType="1"/>
          </p:cNvSpPr>
          <p:nvPr/>
        </p:nvSpPr>
        <p:spPr bwMode="auto">
          <a:xfrm>
            <a:off x="1352550" y="4213225"/>
            <a:ext cx="198438" cy="119063"/>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56337" name="Text Box 14"/>
          <p:cNvSpPr txBox="1">
            <a:spLocks noChangeArrowheads="1"/>
          </p:cNvSpPr>
          <p:nvPr/>
        </p:nvSpPr>
        <p:spPr bwMode="auto">
          <a:xfrm>
            <a:off x="1312863" y="3959225"/>
            <a:ext cx="323850" cy="366713"/>
          </a:xfrm>
          <a:prstGeom prst="rect">
            <a:avLst/>
          </a:prstGeom>
          <a:noFill/>
          <a:ln w="9525">
            <a:noFill/>
            <a:miter lim="800000"/>
            <a:headEnd/>
            <a:tailEnd/>
          </a:ln>
        </p:spPr>
        <p:txBody>
          <a:bodyPr wrap="none">
            <a:prstTxWarp prst="textNoShape">
              <a:avLst/>
            </a:prstTxWarp>
            <a:spAutoFit/>
          </a:bodyPr>
          <a:lstStyle/>
          <a:p>
            <a:r>
              <a:rPr lang="en-US" i="1">
                <a:latin typeface="Times New Roman" charset="0"/>
              </a:rPr>
              <a:t>R</a:t>
            </a:r>
          </a:p>
        </p:txBody>
      </p:sp>
      <p:sp>
        <p:nvSpPr>
          <p:cNvPr id="56338" name="Line 15"/>
          <p:cNvSpPr>
            <a:spLocks noChangeShapeType="1"/>
          </p:cNvSpPr>
          <p:nvPr/>
        </p:nvSpPr>
        <p:spPr bwMode="auto">
          <a:xfrm flipH="1">
            <a:off x="987425" y="4232275"/>
            <a:ext cx="385763" cy="27940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56339" name="Text Box 16"/>
          <p:cNvSpPr txBox="1">
            <a:spLocks noChangeArrowheads="1"/>
          </p:cNvSpPr>
          <p:nvPr/>
        </p:nvSpPr>
        <p:spPr bwMode="auto">
          <a:xfrm>
            <a:off x="855663" y="4098925"/>
            <a:ext cx="387350" cy="366713"/>
          </a:xfrm>
          <a:prstGeom prst="rect">
            <a:avLst/>
          </a:prstGeom>
          <a:noFill/>
          <a:ln w="9525">
            <a:noFill/>
            <a:miter lim="800000"/>
            <a:headEnd/>
            <a:tailEnd/>
          </a:ln>
        </p:spPr>
        <p:txBody>
          <a:bodyPr wrap="none">
            <a:prstTxWarp prst="textNoShape">
              <a:avLst/>
            </a:prstTxWarp>
            <a:spAutoFit/>
          </a:bodyPr>
          <a:lstStyle/>
          <a:p>
            <a:r>
              <a:rPr lang="en-US" i="1">
                <a:latin typeface="Times New Roman" charset="0"/>
              </a:rPr>
              <a:t>fR</a:t>
            </a:r>
          </a:p>
        </p:txBody>
      </p:sp>
      <p:sp>
        <p:nvSpPr>
          <p:cNvPr id="56340" name="Text Box 17"/>
          <p:cNvSpPr txBox="1">
            <a:spLocks noChangeArrowheads="1"/>
          </p:cNvSpPr>
          <p:nvPr/>
        </p:nvSpPr>
        <p:spPr bwMode="auto">
          <a:xfrm>
            <a:off x="1774825" y="3086100"/>
            <a:ext cx="496888" cy="366713"/>
          </a:xfrm>
          <a:prstGeom prst="rect">
            <a:avLst/>
          </a:prstGeom>
          <a:noFill/>
          <a:ln w="9525">
            <a:noFill/>
            <a:miter lim="800000"/>
            <a:headEnd/>
            <a:tailEnd/>
          </a:ln>
        </p:spPr>
        <p:txBody>
          <a:bodyPr wrap="none">
            <a:prstTxWarp prst="textNoShape">
              <a:avLst/>
            </a:prstTxWarp>
            <a:spAutoFit/>
          </a:bodyPr>
          <a:lstStyle/>
          <a:p>
            <a:r>
              <a:rPr lang="en-US" i="1">
                <a:latin typeface="Times New Roman" charset="0"/>
              </a:rPr>
              <a:t>v</a:t>
            </a:r>
            <a:r>
              <a:rPr lang="en-US" i="1" baseline="-25000">
                <a:latin typeface="Times New Roman" charset="0"/>
              </a:rPr>
              <a:t>orb</a:t>
            </a:r>
          </a:p>
        </p:txBody>
      </p:sp>
      <p:graphicFrame>
        <p:nvGraphicFramePr>
          <p:cNvPr id="56322" name="Object 2"/>
          <p:cNvGraphicFramePr>
            <a:graphicFrameLocks noChangeAspect="1"/>
          </p:cNvGraphicFramePr>
          <p:nvPr/>
        </p:nvGraphicFramePr>
        <p:xfrm>
          <a:off x="5324313" y="2924175"/>
          <a:ext cx="2336800" cy="504825"/>
        </p:xfrm>
        <a:graphic>
          <a:graphicData uri="http://schemas.openxmlformats.org/presentationml/2006/ole">
            <mc:AlternateContent xmlns:mc="http://schemas.openxmlformats.org/markup-compatibility/2006">
              <mc:Choice xmlns:v="urn:schemas-microsoft-com:vml" Requires="v">
                <p:oleObj spid="_x0000_s59396" name="Equation" r:id="rId4" imgW="1117440" imgH="241200" progId="Equation.3">
                  <p:embed/>
                </p:oleObj>
              </mc:Choice>
              <mc:Fallback>
                <p:oleObj name="Equation" r:id="rId4" imgW="1117440" imgH="241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313" y="2924175"/>
                        <a:ext cx="23368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41" name="Rectangle 19"/>
          <p:cNvSpPr>
            <a:spLocks noGrp="1" noChangeArrowheads="1"/>
          </p:cNvSpPr>
          <p:nvPr>
            <p:ph type="body" idx="1"/>
          </p:nvPr>
        </p:nvSpPr>
        <p:spPr>
          <a:xfrm>
            <a:off x="4121150" y="1607582"/>
            <a:ext cx="4565650" cy="5162550"/>
          </a:xfrm>
        </p:spPr>
        <p:txBody>
          <a:bodyPr>
            <a:normAutofit/>
          </a:bodyPr>
          <a:lstStyle/>
          <a:p>
            <a:pPr eaLnBrk="1" hangingPunct="1"/>
            <a:r>
              <a:rPr lang="en-US" sz="2800" dirty="0"/>
              <a:t>Consider a </a:t>
            </a:r>
            <a:r>
              <a:rPr lang="en-US" sz="2800" dirty="0" err="1"/>
              <a:t>protoplanet</a:t>
            </a:r>
            <a:r>
              <a:rPr lang="en-US" sz="2800" dirty="0"/>
              <a:t> moving through a </a:t>
            </a:r>
            <a:r>
              <a:rPr lang="en-US" sz="2800" dirty="0" err="1"/>
              <a:t>planetesimal</a:t>
            </a:r>
            <a:r>
              <a:rPr lang="en-US" sz="2800" dirty="0"/>
              <a:t> swarm. We have                              where </a:t>
            </a:r>
            <a:r>
              <a:rPr lang="en-US" sz="2800" i="1" dirty="0" err="1"/>
              <a:t>v</a:t>
            </a:r>
            <a:r>
              <a:rPr lang="en-US" sz="2800" dirty="0"/>
              <a:t> is the relative velocity and </a:t>
            </a:r>
            <a:r>
              <a:rPr lang="en-US" sz="2800" i="1" dirty="0" err="1"/>
              <a:t>f</a:t>
            </a:r>
            <a:r>
              <a:rPr lang="en-US" sz="2800" i="1" dirty="0"/>
              <a:t> </a:t>
            </a:r>
            <a:r>
              <a:rPr lang="en-US" sz="2800" dirty="0"/>
              <a:t>is a factor which arises because the gravitational cross-sectional area exceeds the real </a:t>
            </a:r>
            <a:r>
              <a:rPr lang="en-US" sz="2800" dirty="0" err="1"/>
              <a:t>c.s.a</a:t>
            </a:r>
            <a:r>
              <a:rPr lang="en-US" sz="2800" dirty="0"/>
              <a:t>.</a:t>
            </a:r>
          </a:p>
          <a:p>
            <a:pPr eaLnBrk="1" hangingPunct="1"/>
            <a:r>
              <a:rPr lang="en-US" sz="2800" dirty="0">
                <a:solidFill>
                  <a:srgbClr val="068051"/>
                </a:solidFill>
              </a:rPr>
              <a:t>Question:</a:t>
            </a:r>
            <a:r>
              <a:rPr lang="en-US" sz="2800" dirty="0"/>
              <a:t> why is it larger?</a:t>
            </a:r>
          </a:p>
        </p:txBody>
      </p:sp>
      <p:sp>
        <p:nvSpPr>
          <p:cNvPr id="56346" name="Line 25"/>
          <p:cNvSpPr>
            <a:spLocks noChangeShapeType="1"/>
          </p:cNvSpPr>
          <p:nvPr/>
        </p:nvSpPr>
        <p:spPr bwMode="auto">
          <a:xfrm>
            <a:off x="582613" y="3419475"/>
            <a:ext cx="636587" cy="582613"/>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8" name="TextBox 27"/>
          <p:cNvSpPr txBox="1"/>
          <p:nvPr/>
        </p:nvSpPr>
        <p:spPr>
          <a:xfrm>
            <a:off x="5129147" y="6400800"/>
            <a:ext cx="3390663" cy="369332"/>
          </a:xfrm>
          <a:prstGeom prst="rect">
            <a:avLst/>
          </a:prstGeom>
          <a:noFill/>
        </p:spPr>
        <p:txBody>
          <a:bodyPr wrap="square" rtlCol="0">
            <a:spAutoFit/>
          </a:bodyPr>
          <a:lstStyle/>
          <a:p>
            <a:r>
              <a:rPr lang="en-US" dirty="0"/>
              <a:t>Francis </a:t>
            </a:r>
            <a:r>
              <a:rPr lang="en-US" dirty="0" err="1"/>
              <a:t>Nimmo</a:t>
            </a:r>
            <a:r>
              <a:rPr lang="en-US" dirty="0"/>
              <a:t> UCSC</a:t>
            </a:r>
          </a:p>
        </p:txBody>
      </p:sp>
      <p:pic>
        <p:nvPicPr>
          <p:cNvPr id="22" name="Picture 21"/>
          <p:cNvPicPr>
            <a:picLocks noChangeAspect="1"/>
          </p:cNvPicPr>
          <p:nvPr/>
        </p:nvPicPr>
        <p:blipFill>
          <a:blip r:embed="rId6"/>
          <a:stretch>
            <a:fillRect/>
          </a:stretch>
        </p:blipFill>
        <p:spPr>
          <a:xfrm>
            <a:off x="5324313" y="3018191"/>
            <a:ext cx="2219658" cy="41398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Gravitational focusing</a:t>
            </a:r>
          </a:p>
        </p:txBody>
      </p:sp>
      <p:sp>
        <p:nvSpPr>
          <p:cNvPr id="3" name="Content Placeholder 2"/>
          <p:cNvSpPr>
            <a:spLocks noGrp="1"/>
          </p:cNvSpPr>
          <p:nvPr>
            <p:ph idx="1"/>
          </p:nvPr>
        </p:nvSpPr>
        <p:spPr>
          <a:xfrm>
            <a:off x="5163530" y="1600200"/>
            <a:ext cx="3523269" cy="4525963"/>
          </a:xfrm>
        </p:spPr>
        <p:txBody>
          <a:bodyPr/>
          <a:lstStyle/>
          <a:p>
            <a:pPr>
              <a:buNone/>
            </a:pPr>
            <a:r>
              <a:rPr lang="en-US" dirty="0"/>
              <a:t>Gravity moves the orbits of </a:t>
            </a:r>
            <a:r>
              <a:rPr lang="en-US" dirty="0" err="1"/>
              <a:t>planetismals</a:t>
            </a:r>
            <a:r>
              <a:rPr lang="en-US" dirty="0"/>
              <a:t>  toward the massive object, which increases its effective cross-section</a:t>
            </a:r>
          </a:p>
        </p:txBody>
      </p:sp>
      <p:pic>
        <p:nvPicPr>
          <p:cNvPr id="4" name="Picture 3"/>
          <p:cNvPicPr>
            <a:picLocks noChangeAspect="1"/>
          </p:cNvPicPr>
          <p:nvPr/>
        </p:nvPicPr>
        <p:blipFill>
          <a:blip r:embed="rId2"/>
          <a:stretch>
            <a:fillRect/>
          </a:stretch>
        </p:blipFill>
        <p:spPr>
          <a:xfrm>
            <a:off x="203200" y="1801991"/>
            <a:ext cx="4368800" cy="4572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a:xfrm>
            <a:off x="457200" y="0"/>
            <a:ext cx="8229600" cy="1143000"/>
          </a:xfrm>
        </p:spPr>
        <p:txBody>
          <a:bodyPr/>
          <a:lstStyle/>
          <a:p>
            <a:pPr eaLnBrk="1" hangingPunct="1"/>
            <a:r>
              <a:rPr lang="en-US" dirty="0"/>
              <a:t>Accretion physics</a:t>
            </a:r>
          </a:p>
        </p:txBody>
      </p:sp>
      <p:sp>
        <p:nvSpPr>
          <p:cNvPr id="56326" name="Oval 3"/>
          <p:cNvSpPr>
            <a:spLocks noChangeArrowheads="1"/>
          </p:cNvSpPr>
          <p:nvPr/>
        </p:nvSpPr>
        <p:spPr bwMode="auto">
          <a:xfrm>
            <a:off x="496888" y="2776538"/>
            <a:ext cx="6373812" cy="3405187"/>
          </a:xfrm>
          <a:prstGeom prst="ellipse">
            <a:avLst/>
          </a:prstGeom>
          <a:solidFill>
            <a:srgbClr val="D0CFCE"/>
          </a:solidFill>
          <a:ln w="9525">
            <a:noFill/>
            <a:round/>
            <a:headEnd/>
            <a:tailEnd/>
          </a:ln>
        </p:spPr>
        <p:txBody>
          <a:bodyPr wrap="none" anchor="ctr">
            <a:prstTxWarp prst="textNoShape">
              <a:avLst/>
            </a:prstTxWarp>
          </a:bodyPr>
          <a:lstStyle/>
          <a:p>
            <a:pPr algn="ctr"/>
            <a:endParaRPr lang="en-US"/>
          </a:p>
        </p:txBody>
      </p:sp>
      <p:sp>
        <p:nvSpPr>
          <p:cNvPr id="56327" name="Oval 4"/>
          <p:cNvSpPr>
            <a:spLocks noChangeArrowheads="1"/>
          </p:cNvSpPr>
          <p:nvPr/>
        </p:nvSpPr>
        <p:spPr bwMode="auto">
          <a:xfrm>
            <a:off x="1285875" y="3286125"/>
            <a:ext cx="4784725" cy="24257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56328" name="Oval 5"/>
          <p:cNvSpPr>
            <a:spLocks noChangeArrowheads="1"/>
          </p:cNvSpPr>
          <p:nvPr/>
        </p:nvSpPr>
        <p:spPr bwMode="auto">
          <a:xfrm>
            <a:off x="1165225" y="4017963"/>
            <a:ext cx="411163" cy="382587"/>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56329" name="Oval 6"/>
          <p:cNvSpPr>
            <a:spLocks noChangeArrowheads="1"/>
          </p:cNvSpPr>
          <p:nvPr/>
        </p:nvSpPr>
        <p:spPr bwMode="auto">
          <a:xfrm>
            <a:off x="889000" y="3789363"/>
            <a:ext cx="914400" cy="846137"/>
          </a:xfrm>
          <a:prstGeom prst="ellips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56330" name="AutoShape 7"/>
          <p:cNvSpPr>
            <a:spLocks noChangeArrowheads="1"/>
          </p:cNvSpPr>
          <p:nvPr/>
        </p:nvSpPr>
        <p:spPr bwMode="auto">
          <a:xfrm rot="-1541622">
            <a:off x="1774825" y="3405188"/>
            <a:ext cx="755650" cy="369887"/>
          </a:xfrm>
          <a:prstGeom prst="rightArrow">
            <a:avLst>
              <a:gd name="adj1" fmla="val 50000"/>
              <a:gd name="adj2" fmla="val 51073"/>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56331" name="Oval 8"/>
          <p:cNvSpPr>
            <a:spLocks noChangeArrowheads="1"/>
          </p:cNvSpPr>
          <p:nvPr/>
        </p:nvSpPr>
        <p:spPr bwMode="auto">
          <a:xfrm>
            <a:off x="2692400" y="3921125"/>
            <a:ext cx="2039938" cy="1087438"/>
          </a:xfrm>
          <a:prstGeom prst="ellipse">
            <a:avLst/>
          </a:prstGeom>
          <a:solidFill>
            <a:schemeClr val="bg1"/>
          </a:solidFill>
          <a:ln w="9525">
            <a:noFill/>
            <a:round/>
            <a:headEnd/>
            <a:tailEnd/>
          </a:ln>
        </p:spPr>
        <p:txBody>
          <a:bodyPr wrap="none" anchor="ctr">
            <a:prstTxWarp prst="textNoShape">
              <a:avLst/>
            </a:prstTxWarp>
          </a:bodyPr>
          <a:lstStyle/>
          <a:p>
            <a:endParaRPr lang="en-US"/>
          </a:p>
        </p:txBody>
      </p:sp>
      <p:sp>
        <p:nvSpPr>
          <p:cNvPr id="56332" name="Oval 9"/>
          <p:cNvSpPr>
            <a:spLocks noChangeArrowheads="1"/>
          </p:cNvSpPr>
          <p:nvPr/>
        </p:nvSpPr>
        <p:spPr bwMode="auto">
          <a:xfrm>
            <a:off x="3527425" y="4319588"/>
            <a:ext cx="290513" cy="265112"/>
          </a:xfrm>
          <a:prstGeom prst="ellipse">
            <a:avLst/>
          </a:prstGeom>
          <a:solidFill>
            <a:srgbClr val="FCFC36"/>
          </a:solidFill>
          <a:ln w="9525">
            <a:solidFill>
              <a:schemeClr val="tx1"/>
            </a:solidFill>
            <a:round/>
            <a:headEnd/>
            <a:tailEnd/>
          </a:ln>
        </p:spPr>
        <p:txBody>
          <a:bodyPr wrap="none" anchor="ctr">
            <a:prstTxWarp prst="textNoShape">
              <a:avLst/>
            </a:prstTxWarp>
          </a:bodyPr>
          <a:lstStyle/>
          <a:p>
            <a:endParaRPr lang="en-US"/>
          </a:p>
        </p:txBody>
      </p:sp>
      <p:sp>
        <p:nvSpPr>
          <p:cNvPr id="56333" name="Rectangle 10"/>
          <p:cNvSpPr>
            <a:spLocks noChangeArrowheads="1"/>
          </p:cNvSpPr>
          <p:nvPr/>
        </p:nvSpPr>
        <p:spPr bwMode="auto">
          <a:xfrm>
            <a:off x="3884613" y="2530475"/>
            <a:ext cx="3192462" cy="3870325"/>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56334" name="Text Box 11"/>
          <p:cNvSpPr txBox="1">
            <a:spLocks noChangeArrowheads="1"/>
          </p:cNvSpPr>
          <p:nvPr/>
        </p:nvSpPr>
        <p:spPr bwMode="auto">
          <a:xfrm>
            <a:off x="160338" y="2846388"/>
            <a:ext cx="1027112" cy="64135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Planet </a:t>
            </a:r>
          </a:p>
          <a:p>
            <a:r>
              <a:rPr lang="en-US">
                <a:latin typeface="Times New Roman" charset="0"/>
              </a:rPr>
              <a:t>density </a:t>
            </a:r>
            <a:r>
              <a:rPr lang="en-US" i="1">
                <a:latin typeface="Symbol" charset="2"/>
              </a:rPr>
              <a:t>r</a:t>
            </a:r>
            <a:endParaRPr lang="en-US" i="1" baseline="-25000">
              <a:latin typeface="Times New Roman" charset="0"/>
            </a:endParaRPr>
          </a:p>
        </p:txBody>
      </p:sp>
      <p:sp>
        <p:nvSpPr>
          <p:cNvPr id="56335" name="Text Box 12"/>
          <p:cNvSpPr txBox="1">
            <a:spLocks noChangeArrowheads="1"/>
          </p:cNvSpPr>
          <p:nvPr/>
        </p:nvSpPr>
        <p:spPr bwMode="auto">
          <a:xfrm>
            <a:off x="1827213" y="4770438"/>
            <a:ext cx="1847850" cy="64135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Planetesimal</a:t>
            </a:r>
          </a:p>
          <a:p>
            <a:r>
              <a:rPr lang="en-US">
                <a:latin typeface="Times New Roman" charset="0"/>
              </a:rPr>
              <a:t>Swarm, density </a:t>
            </a:r>
            <a:r>
              <a:rPr lang="en-US" i="1">
                <a:latin typeface="Symbol" charset="2"/>
              </a:rPr>
              <a:t>r</a:t>
            </a:r>
            <a:r>
              <a:rPr lang="en-US" i="1" baseline="-25000">
                <a:latin typeface="Times New Roman" charset="0"/>
              </a:rPr>
              <a:t>s</a:t>
            </a:r>
          </a:p>
        </p:txBody>
      </p:sp>
      <p:sp>
        <p:nvSpPr>
          <p:cNvPr id="56336" name="Line 13"/>
          <p:cNvSpPr>
            <a:spLocks noChangeShapeType="1"/>
          </p:cNvSpPr>
          <p:nvPr/>
        </p:nvSpPr>
        <p:spPr bwMode="auto">
          <a:xfrm>
            <a:off x="1352550" y="4213225"/>
            <a:ext cx="198438" cy="119063"/>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56337" name="Text Box 14"/>
          <p:cNvSpPr txBox="1">
            <a:spLocks noChangeArrowheads="1"/>
          </p:cNvSpPr>
          <p:nvPr/>
        </p:nvSpPr>
        <p:spPr bwMode="auto">
          <a:xfrm>
            <a:off x="1312863" y="3959225"/>
            <a:ext cx="323850" cy="366713"/>
          </a:xfrm>
          <a:prstGeom prst="rect">
            <a:avLst/>
          </a:prstGeom>
          <a:noFill/>
          <a:ln w="9525">
            <a:noFill/>
            <a:miter lim="800000"/>
            <a:headEnd/>
            <a:tailEnd/>
          </a:ln>
        </p:spPr>
        <p:txBody>
          <a:bodyPr wrap="none">
            <a:prstTxWarp prst="textNoShape">
              <a:avLst/>
            </a:prstTxWarp>
            <a:spAutoFit/>
          </a:bodyPr>
          <a:lstStyle/>
          <a:p>
            <a:r>
              <a:rPr lang="en-US" i="1">
                <a:latin typeface="Times New Roman" charset="0"/>
              </a:rPr>
              <a:t>R</a:t>
            </a:r>
          </a:p>
        </p:txBody>
      </p:sp>
      <p:sp>
        <p:nvSpPr>
          <p:cNvPr id="56338" name="Line 15"/>
          <p:cNvSpPr>
            <a:spLocks noChangeShapeType="1"/>
          </p:cNvSpPr>
          <p:nvPr/>
        </p:nvSpPr>
        <p:spPr bwMode="auto">
          <a:xfrm flipH="1">
            <a:off x="987425" y="4232275"/>
            <a:ext cx="385763" cy="27940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56339" name="Text Box 16"/>
          <p:cNvSpPr txBox="1">
            <a:spLocks noChangeArrowheads="1"/>
          </p:cNvSpPr>
          <p:nvPr/>
        </p:nvSpPr>
        <p:spPr bwMode="auto">
          <a:xfrm>
            <a:off x="855663" y="4098925"/>
            <a:ext cx="387350" cy="366713"/>
          </a:xfrm>
          <a:prstGeom prst="rect">
            <a:avLst/>
          </a:prstGeom>
          <a:noFill/>
          <a:ln w="9525">
            <a:noFill/>
            <a:miter lim="800000"/>
            <a:headEnd/>
            <a:tailEnd/>
          </a:ln>
        </p:spPr>
        <p:txBody>
          <a:bodyPr wrap="none">
            <a:prstTxWarp prst="textNoShape">
              <a:avLst/>
            </a:prstTxWarp>
            <a:spAutoFit/>
          </a:bodyPr>
          <a:lstStyle/>
          <a:p>
            <a:r>
              <a:rPr lang="en-US" i="1">
                <a:latin typeface="Times New Roman" charset="0"/>
              </a:rPr>
              <a:t>fR</a:t>
            </a:r>
          </a:p>
        </p:txBody>
      </p:sp>
      <p:sp>
        <p:nvSpPr>
          <p:cNvPr id="56340" name="Text Box 17"/>
          <p:cNvSpPr txBox="1">
            <a:spLocks noChangeArrowheads="1"/>
          </p:cNvSpPr>
          <p:nvPr/>
        </p:nvSpPr>
        <p:spPr bwMode="auto">
          <a:xfrm>
            <a:off x="1774825" y="3086100"/>
            <a:ext cx="496888" cy="366713"/>
          </a:xfrm>
          <a:prstGeom prst="rect">
            <a:avLst/>
          </a:prstGeom>
          <a:noFill/>
          <a:ln w="9525">
            <a:noFill/>
            <a:miter lim="800000"/>
            <a:headEnd/>
            <a:tailEnd/>
          </a:ln>
        </p:spPr>
        <p:txBody>
          <a:bodyPr wrap="none">
            <a:prstTxWarp prst="textNoShape">
              <a:avLst/>
            </a:prstTxWarp>
            <a:spAutoFit/>
          </a:bodyPr>
          <a:lstStyle/>
          <a:p>
            <a:r>
              <a:rPr lang="en-US" i="1">
                <a:latin typeface="Times New Roman" charset="0"/>
              </a:rPr>
              <a:t>v</a:t>
            </a:r>
            <a:r>
              <a:rPr lang="en-US" i="1" baseline="-25000">
                <a:latin typeface="Times New Roman" charset="0"/>
              </a:rPr>
              <a:t>orb</a:t>
            </a:r>
          </a:p>
        </p:txBody>
      </p:sp>
      <p:sp>
        <p:nvSpPr>
          <p:cNvPr id="365588" name="Text Box 20"/>
          <p:cNvSpPr txBox="1">
            <a:spLocks noChangeArrowheads="1"/>
          </p:cNvSpPr>
          <p:nvPr/>
        </p:nvSpPr>
        <p:spPr bwMode="auto">
          <a:xfrm>
            <a:off x="1016000" y="1145480"/>
            <a:ext cx="3556000" cy="954107"/>
          </a:xfrm>
          <a:prstGeom prst="rect">
            <a:avLst/>
          </a:prstGeom>
          <a:noFill/>
          <a:ln w="9525">
            <a:noFill/>
            <a:miter lim="800000"/>
            <a:headEnd/>
            <a:tailEnd/>
          </a:ln>
        </p:spPr>
        <p:txBody>
          <a:bodyPr wrap="square">
            <a:prstTxWarp prst="textNoShape">
              <a:avLst/>
            </a:prstTxWarp>
            <a:spAutoFit/>
          </a:bodyPr>
          <a:lstStyle/>
          <a:p>
            <a:r>
              <a:rPr lang="en-US" sz="2800" i="1" dirty="0">
                <a:latin typeface="Times New Roman" charset="0"/>
              </a:rPr>
              <a:t>f</a:t>
            </a:r>
            <a:r>
              <a:rPr lang="en-US" sz="2800" dirty="0">
                <a:latin typeface="Times New Roman" charset="0"/>
              </a:rPr>
              <a:t> accounts for the gravitational focusing:</a:t>
            </a:r>
          </a:p>
        </p:txBody>
      </p:sp>
      <p:graphicFrame>
        <p:nvGraphicFramePr>
          <p:cNvPr id="365589" name="Object 3"/>
          <p:cNvGraphicFramePr>
            <a:graphicFrameLocks noChangeAspect="1"/>
          </p:cNvGraphicFramePr>
          <p:nvPr/>
        </p:nvGraphicFramePr>
        <p:xfrm>
          <a:off x="5247556" y="1413835"/>
          <a:ext cx="2825750" cy="1130300"/>
        </p:xfrm>
        <a:graphic>
          <a:graphicData uri="http://schemas.openxmlformats.org/presentationml/2006/ole">
            <mc:AlternateContent xmlns:mc="http://schemas.openxmlformats.org/markup-compatibility/2006">
              <mc:Choice xmlns:v="urn:schemas-microsoft-com:vml" Requires="v">
                <p:oleObj spid="_x0000_s62468" name="Equation" r:id="rId4" imgW="1206360" imgH="482400" progId="Equation.3">
                  <p:embed/>
                </p:oleObj>
              </mc:Choice>
              <mc:Fallback>
                <p:oleObj name="Equation" r:id="rId4" imgW="120636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7556" y="1413835"/>
                        <a:ext cx="2825750" cy="113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5592" name="Text Box 24"/>
          <p:cNvSpPr txBox="1">
            <a:spLocks noChangeArrowheads="1"/>
          </p:cNvSpPr>
          <p:nvPr/>
        </p:nvSpPr>
        <p:spPr bwMode="auto">
          <a:xfrm>
            <a:off x="4024312" y="3092451"/>
            <a:ext cx="4948238" cy="1373187"/>
          </a:xfrm>
          <a:prstGeom prst="rect">
            <a:avLst/>
          </a:prstGeom>
          <a:noFill/>
          <a:ln w="9525">
            <a:noFill/>
            <a:miter lim="800000"/>
            <a:headEnd/>
            <a:tailEnd/>
          </a:ln>
        </p:spPr>
        <p:txBody>
          <a:bodyPr>
            <a:prstTxWarp prst="textNoShape">
              <a:avLst/>
            </a:prstTxWarp>
            <a:spAutoFit/>
          </a:bodyPr>
          <a:lstStyle/>
          <a:p>
            <a:r>
              <a:rPr lang="en-US" sz="2800" dirty="0">
                <a:latin typeface="Times New Roman" charset="0"/>
              </a:rPr>
              <a:t>where </a:t>
            </a:r>
            <a:r>
              <a:rPr lang="en-US" sz="2800" i="1" dirty="0" err="1">
                <a:latin typeface="Times New Roman" charset="0"/>
              </a:rPr>
              <a:t>v</a:t>
            </a:r>
            <a:r>
              <a:rPr lang="en-US" sz="2800" i="1" baseline="-25000" dirty="0" err="1">
                <a:latin typeface="Times New Roman" charset="0"/>
              </a:rPr>
              <a:t>e</a:t>
            </a:r>
            <a:r>
              <a:rPr lang="en-US" sz="2800" dirty="0">
                <a:latin typeface="Times New Roman" charset="0"/>
              </a:rPr>
              <a:t> is the escape velocity, </a:t>
            </a:r>
            <a:r>
              <a:rPr lang="en-US" sz="2800" i="1" dirty="0">
                <a:latin typeface="Times New Roman" charset="0"/>
              </a:rPr>
              <a:t>G</a:t>
            </a:r>
            <a:r>
              <a:rPr lang="en-US" sz="2800" dirty="0">
                <a:latin typeface="Times New Roman" charset="0"/>
              </a:rPr>
              <a:t> is the gravitational constant, </a:t>
            </a:r>
            <a:r>
              <a:rPr lang="en-US" sz="2800" i="1" dirty="0" err="1">
                <a:latin typeface="Symbol" charset="2"/>
              </a:rPr>
              <a:t>r</a:t>
            </a:r>
            <a:r>
              <a:rPr lang="en-US" sz="2800" dirty="0">
                <a:latin typeface="Times New Roman" charset="0"/>
              </a:rPr>
              <a:t> is the planet density. So:</a:t>
            </a:r>
          </a:p>
        </p:txBody>
      </p:sp>
      <p:sp>
        <p:nvSpPr>
          <p:cNvPr id="56346" name="Line 25"/>
          <p:cNvSpPr>
            <a:spLocks noChangeShapeType="1"/>
          </p:cNvSpPr>
          <p:nvPr/>
        </p:nvSpPr>
        <p:spPr bwMode="auto">
          <a:xfrm>
            <a:off x="582613" y="3419475"/>
            <a:ext cx="636587" cy="582613"/>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5595" name="Rectangle 27"/>
          <p:cNvSpPr>
            <a:spLocks noChangeArrowheads="1"/>
          </p:cNvSpPr>
          <p:nvPr/>
        </p:nvSpPr>
        <p:spPr bwMode="auto">
          <a:xfrm>
            <a:off x="3968750" y="5222875"/>
            <a:ext cx="5168900" cy="663575"/>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sp>
        <p:nvSpPr>
          <p:cNvPr id="29" name="TextBox 28"/>
          <p:cNvSpPr txBox="1"/>
          <p:nvPr/>
        </p:nvSpPr>
        <p:spPr>
          <a:xfrm>
            <a:off x="5016500" y="6400800"/>
            <a:ext cx="2866568" cy="369332"/>
          </a:xfrm>
          <a:prstGeom prst="rect">
            <a:avLst/>
          </a:prstGeom>
          <a:noFill/>
        </p:spPr>
        <p:txBody>
          <a:bodyPr wrap="square" rtlCol="0">
            <a:spAutoFit/>
          </a:bodyPr>
          <a:lstStyle/>
          <a:p>
            <a:r>
              <a:rPr lang="en-US" dirty="0"/>
              <a:t>Francis </a:t>
            </a:r>
            <a:r>
              <a:rPr lang="en-US" dirty="0" err="1"/>
              <a:t>Nimmo</a:t>
            </a:r>
            <a:r>
              <a:rPr lang="en-US" dirty="0"/>
              <a:t> UCSC</a:t>
            </a:r>
          </a:p>
        </p:txBody>
      </p:sp>
      <p:pic>
        <p:nvPicPr>
          <p:cNvPr id="27" name="Picture 26" descr="eq2.jpeg"/>
          <p:cNvPicPr>
            <a:picLocks noChangeAspect="1"/>
          </p:cNvPicPr>
          <p:nvPr/>
        </p:nvPicPr>
        <p:blipFill>
          <a:blip r:embed="rId6"/>
          <a:stretch>
            <a:fillRect/>
          </a:stretch>
        </p:blipFill>
        <p:spPr>
          <a:xfrm>
            <a:off x="3695893" y="5008563"/>
            <a:ext cx="5448107" cy="9064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55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55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55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5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88" grpId="0"/>
      <p:bldP spid="365592" grpId="0"/>
      <p:bldP spid="36559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30213" y="0"/>
            <a:ext cx="8229600" cy="1143000"/>
          </a:xfrm>
        </p:spPr>
        <p:txBody>
          <a:bodyPr/>
          <a:lstStyle/>
          <a:p>
            <a:pPr eaLnBrk="1" hangingPunct="1"/>
            <a:r>
              <a:rPr lang="en-US" dirty="0"/>
              <a:t>Accretion timescales</a:t>
            </a:r>
          </a:p>
        </p:txBody>
      </p:sp>
      <p:sp>
        <p:nvSpPr>
          <p:cNvPr id="58371" name="Rectangle 3"/>
          <p:cNvSpPr>
            <a:spLocks noGrp="1" noChangeArrowheads="1"/>
          </p:cNvSpPr>
          <p:nvPr>
            <p:ph type="body" idx="1"/>
          </p:nvPr>
        </p:nvSpPr>
        <p:spPr>
          <a:xfrm>
            <a:off x="162719" y="1857157"/>
            <a:ext cx="8818562" cy="4525962"/>
          </a:xfrm>
        </p:spPr>
        <p:txBody>
          <a:bodyPr/>
          <a:lstStyle/>
          <a:p>
            <a:pPr eaLnBrk="1" hangingPunct="1"/>
            <a:r>
              <a:rPr lang="en-US" dirty="0"/>
              <a:t>Two interesting cases:</a:t>
            </a:r>
          </a:p>
          <a:p>
            <a:pPr lvl="1" eaLnBrk="1" hangingPunct="1"/>
            <a:r>
              <a:rPr lang="en-US" dirty="0"/>
              <a:t>8</a:t>
            </a:r>
            <a:r>
              <a:rPr lang="en-US" i="1" dirty="0"/>
              <a:t>G</a:t>
            </a:r>
            <a:r>
              <a:rPr lang="en-US" i="1" dirty="0">
                <a:latin typeface="Symbol" charset="2"/>
              </a:rPr>
              <a:t>r</a:t>
            </a:r>
            <a:r>
              <a:rPr lang="en-US" i="1" dirty="0"/>
              <a:t>R</a:t>
            </a:r>
            <a:r>
              <a:rPr lang="en-US" i="1" baseline="30000" dirty="0"/>
              <a:t>2 </a:t>
            </a:r>
            <a:r>
              <a:rPr lang="en-US" i="1" dirty="0"/>
              <a:t>&lt;&lt; v</a:t>
            </a:r>
            <a:r>
              <a:rPr lang="en-US" i="1" baseline="30000" dirty="0"/>
              <a:t>2 </a:t>
            </a:r>
            <a:r>
              <a:rPr lang="en-US" i="1" dirty="0"/>
              <a:t> </a:t>
            </a:r>
            <a:r>
              <a:rPr lang="en-US" dirty="0"/>
              <a:t>so </a:t>
            </a:r>
            <a:r>
              <a:rPr lang="en-US" i="1" dirty="0" err="1"/>
              <a:t>dM/dt</a:t>
            </a:r>
            <a:r>
              <a:rPr lang="en-US" i="1" dirty="0"/>
              <a:t> ~ R</a:t>
            </a:r>
            <a:r>
              <a:rPr lang="en-US" i="1" baseline="30000" dirty="0"/>
              <a:t>2  </a:t>
            </a:r>
            <a:r>
              <a:rPr lang="en-US" dirty="0"/>
              <a:t>which means all bodies increase in radius at same rate – </a:t>
            </a:r>
            <a:r>
              <a:rPr lang="en-US" i="1" dirty="0">
                <a:solidFill>
                  <a:srgbClr val="FF0000"/>
                </a:solidFill>
              </a:rPr>
              <a:t>orderly growth</a:t>
            </a:r>
          </a:p>
          <a:p>
            <a:pPr lvl="1" eaLnBrk="1" hangingPunct="1"/>
            <a:r>
              <a:rPr lang="en-US" dirty="0"/>
              <a:t>8</a:t>
            </a:r>
            <a:r>
              <a:rPr lang="en-US" i="1" dirty="0"/>
              <a:t>G</a:t>
            </a:r>
            <a:r>
              <a:rPr lang="en-US" i="1" dirty="0">
                <a:latin typeface="Symbol" charset="2"/>
              </a:rPr>
              <a:t>r</a:t>
            </a:r>
            <a:r>
              <a:rPr lang="en-US" i="1" dirty="0"/>
              <a:t>R</a:t>
            </a:r>
            <a:r>
              <a:rPr lang="en-US" i="1" baseline="30000" dirty="0"/>
              <a:t>2 </a:t>
            </a:r>
            <a:r>
              <a:rPr lang="en-US" i="1" dirty="0"/>
              <a:t>&gt;&gt; v</a:t>
            </a:r>
            <a:r>
              <a:rPr lang="en-US" i="1" baseline="30000" dirty="0"/>
              <a:t>2 </a:t>
            </a:r>
            <a:r>
              <a:rPr lang="en-US" i="1" dirty="0"/>
              <a:t> </a:t>
            </a:r>
            <a:r>
              <a:rPr lang="en-US" dirty="0"/>
              <a:t>so </a:t>
            </a:r>
            <a:r>
              <a:rPr lang="en-US" i="1" dirty="0" err="1"/>
              <a:t>dM/dt</a:t>
            </a:r>
            <a:r>
              <a:rPr lang="en-US" i="1" dirty="0"/>
              <a:t> ~ R</a:t>
            </a:r>
            <a:r>
              <a:rPr lang="en-US" i="1" baseline="30000" dirty="0"/>
              <a:t>4  </a:t>
            </a:r>
            <a:r>
              <a:rPr lang="en-US" dirty="0"/>
              <a:t>which means largest bodies grow fastest – </a:t>
            </a:r>
            <a:r>
              <a:rPr lang="en-US" i="1" dirty="0">
                <a:solidFill>
                  <a:srgbClr val="FF0000"/>
                </a:solidFill>
              </a:rPr>
              <a:t>runaway growth</a:t>
            </a:r>
          </a:p>
          <a:p>
            <a:pPr lvl="1" eaLnBrk="1" hangingPunct="1">
              <a:buNone/>
            </a:pPr>
            <a:endParaRPr lang="en-US" i="1" dirty="0">
              <a:solidFill>
                <a:srgbClr val="FF0000"/>
              </a:solidFill>
            </a:endParaRPr>
          </a:p>
          <a:p>
            <a:pPr lvl="1" eaLnBrk="1" hangingPunct="1"/>
            <a:r>
              <a:rPr lang="en-US" dirty="0"/>
              <a:t>So beyond some critical size (~Moon-size), the largest bodies will grow fastest and accrete the bulk of the mass</a:t>
            </a:r>
          </a:p>
          <a:p>
            <a:pPr eaLnBrk="1" hangingPunct="1">
              <a:buFontTx/>
              <a:buNone/>
            </a:pPr>
            <a:endParaRPr lang="en-US" sz="2800" i="1"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gas accretion became a runaway process, especially for Jupiter and Saturn: cores got more massive, accreted more gas, got even more massive, etc</a:t>
            </a:r>
          </a:p>
          <a:p>
            <a:r>
              <a:rPr lang="en-US" dirty="0"/>
              <a:t>The process terminated when the solar system was cleared of gas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5482" y="0"/>
            <a:ext cx="8908784"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81628"/>
            <a:ext cx="9184118" cy="65731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solidFill>
                  <a:srgbClr val="FF0000"/>
                </a:solidFill>
              </a:rPr>
              <a:t>Relevant data for formation theories</a:t>
            </a:r>
          </a:p>
        </p:txBody>
      </p:sp>
      <p:sp>
        <p:nvSpPr>
          <p:cNvPr id="3" name="Content Placeholder 2"/>
          <p:cNvSpPr>
            <a:spLocks noGrp="1"/>
          </p:cNvSpPr>
          <p:nvPr>
            <p:ph idx="1"/>
          </p:nvPr>
        </p:nvSpPr>
        <p:spPr/>
        <p:txBody>
          <a:bodyPr/>
          <a:lstStyle/>
          <a:p>
            <a:pPr>
              <a:buNone/>
            </a:pPr>
            <a:r>
              <a:rPr lang="en-US" dirty="0">
                <a:solidFill>
                  <a:srgbClr val="068051"/>
                </a:solidFill>
              </a:rPr>
              <a:t>Question: </a:t>
            </a:r>
            <a:r>
              <a:rPr lang="en-US" dirty="0"/>
              <a:t>What are some important and relevant trends in the Solar system that will help us test theories? Why?</a:t>
            </a:r>
          </a:p>
          <a:p>
            <a:pPr>
              <a:buNone/>
            </a:pPr>
            <a:endParaRPr lang="en-US" dirty="0"/>
          </a:p>
          <a:p>
            <a:pPr>
              <a:buNone/>
            </a:pPr>
            <a:r>
              <a:rPr lang="en-US" dirty="0">
                <a:solidFill>
                  <a:srgbClr val="068051"/>
                </a:solidFill>
              </a:rPr>
              <a:t>Question:</a:t>
            </a:r>
            <a:r>
              <a:rPr lang="en-US" dirty="0"/>
              <a:t> What parts of physics (chemistry?) will be useful? Which parts are less likely to be needed?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9700" y="0"/>
            <a:ext cx="8864600" cy="686291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8600" y="82534"/>
            <a:ext cx="8686800" cy="669293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68051"/>
                </a:solidFill>
              </a:rPr>
              <a:t>Question:</a:t>
            </a:r>
            <a:r>
              <a:rPr lang="en-US" dirty="0"/>
              <a:t> the terrestrial planets probably accreted some gas too, but our current atmospheres are not H and He. What would have helped them lose these primordial atmospheres?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Summary</a:t>
            </a: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a:t>Solar system formation tied closely to formation of the Sun</a:t>
            </a:r>
          </a:p>
          <a:p>
            <a:r>
              <a:rPr lang="en-US" dirty="0"/>
              <a:t>Disk of dust and gas settles to </a:t>
            </a:r>
            <a:r>
              <a:rPr lang="en-US" dirty="0" err="1"/>
              <a:t>midplane</a:t>
            </a:r>
            <a:endParaRPr lang="en-US" dirty="0"/>
          </a:p>
          <a:p>
            <a:r>
              <a:rPr lang="en-US" dirty="0" err="1"/>
              <a:t>Planetismals</a:t>
            </a:r>
            <a:r>
              <a:rPr lang="en-US" dirty="0"/>
              <a:t> accrete to form planets</a:t>
            </a:r>
          </a:p>
          <a:p>
            <a:r>
              <a:rPr lang="en-US" dirty="0"/>
              <a:t>Position in solar system (ice line) determines whether </a:t>
            </a:r>
          </a:p>
          <a:p>
            <a:pPr>
              <a:buNone/>
            </a:pPr>
            <a:r>
              <a:rPr lang="en-US" dirty="0"/>
              <a:t>  -- the more abundant ices form planetary cores which then accrete gas to form giant planets</a:t>
            </a:r>
          </a:p>
          <a:p>
            <a:pPr>
              <a:buNone/>
            </a:pPr>
            <a:r>
              <a:rPr lang="en-US" dirty="0"/>
              <a:t>  -- the less abundant refractory elements form the smaller terrestrial planets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Summary 2</a:t>
            </a:r>
          </a:p>
        </p:txBody>
      </p:sp>
      <p:sp>
        <p:nvSpPr>
          <p:cNvPr id="3" name="Content Placeholder 2"/>
          <p:cNvSpPr>
            <a:spLocks noGrp="1"/>
          </p:cNvSpPr>
          <p:nvPr>
            <p:ph idx="1"/>
          </p:nvPr>
        </p:nvSpPr>
        <p:spPr/>
        <p:txBody>
          <a:bodyPr/>
          <a:lstStyle/>
          <a:p>
            <a:r>
              <a:rPr lang="en-US" dirty="0"/>
              <a:t>The giant planets started off with larger cores because they included the more abundant volatile elements</a:t>
            </a:r>
          </a:p>
          <a:p>
            <a:r>
              <a:rPr lang="en-US" dirty="0"/>
              <a:t>This allowed them to accrete even more gas in what became a runaway process</a:t>
            </a:r>
          </a:p>
          <a:p>
            <a:r>
              <a:rPr lang="en-US" dirty="0"/>
              <a:t>The terrestrial planets lost any early atmospheres they had accreted because they were molten …. Energy gained from accretion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More questions</a:t>
            </a:r>
          </a:p>
        </p:txBody>
      </p:sp>
      <p:sp>
        <p:nvSpPr>
          <p:cNvPr id="3" name="Content Placeholder 2"/>
          <p:cNvSpPr>
            <a:spLocks noGrp="1"/>
          </p:cNvSpPr>
          <p:nvPr>
            <p:ph idx="1"/>
          </p:nvPr>
        </p:nvSpPr>
        <p:spPr/>
        <p:txBody>
          <a:bodyPr/>
          <a:lstStyle/>
          <a:p>
            <a:r>
              <a:rPr lang="en-US" dirty="0">
                <a:solidFill>
                  <a:srgbClr val="068051"/>
                </a:solidFill>
              </a:rPr>
              <a:t>Question: </a:t>
            </a:r>
            <a:r>
              <a:rPr lang="en-US" dirty="0"/>
              <a:t>How did the planets get into mostly circular orbits?</a:t>
            </a:r>
          </a:p>
          <a:p>
            <a:r>
              <a:rPr lang="en-US" dirty="0"/>
              <a:t>Hint: think of </a:t>
            </a:r>
            <a:r>
              <a:rPr lang="en-US" dirty="0" err="1"/>
              <a:t>Kepler’s</a:t>
            </a:r>
            <a:r>
              <a:rPr lang="en-US" dirty="0"/>
              <a:t> second law</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66018"/>
            <a:ext cx="8229600" cy="4525963"/>
          </a:xfrm>
        </p:spPr>
        <p:txBody>
          <a:bodyPr>
            <a:normAutofit lnSpcReduction="10000"/>
          </a:bodyPr>
          <a:lstStyle/>
          <a:p>
            <a:r>
              <a:rPr lang="en-US" dirty="0">
                <a:solidFill>
                  <a:srgbClr val="068051"/>
                </a:solidFill>
              </a:rPr>
              <a:t>Answer: </a:t>
            </a:r>
          </a:p>
          <a:p>
            <a:pPr>
              <a:buNone/>
            </a:pPr>
            <a:r>
              <a:rPr lang="en-US" dirty="0"/>
              <a:t>Gravity is a weak force, so things need to stay near each other for a while to aggregate. (this works for colliding galaxies too).</a:t>
            </a:r>
          </a:p>
          <a:p>
            <a:pPr>
              <a:buNone/>
            </a:pPr>
            <a:r>
              <a:rPr lang="en-US" dirty="0"/>
              <a:t> </a:t>
            </a:r>
            <a:r>
              <a:rPr lang="en-US" dirty="0" err="1"/>
              <a:t>Planetismals</a:t>
            </a:r>
            <a:r>
              <a:rPr lang="en-US" dirty="0"/>
              <a:t> on elliptical orbits will both have a higher chance of intersecting other stuff, and will also collide at higher velocity, making aggregation less likely and disintegration more.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Meteorites</a:t>
            </a:r>
          </a:p>
        </p:txBody>
      </p:sp>
      <p:sp>
        <p:nvSpPr>
          <p:cNvPr id="3" name="Content Placeholder 2"/>
          <p:cNvSpPr>
            <a:spLocks noGrp="1"/>
          </p:cNvSpPr>
          <p:nvPr>
            <p:ph idx="1"/>
          </p:nvPr>
        </p:nvSpPr>
        <p:spPr>
          <a:xfrm>
            <a:off x="457200" y="1600200"/>
            <a:ext cx="8229600" cy="4525963"/>
          </a:xfrm>
        </p:spPr>
        <p:txBody>
          <a:bodyPr/>
          <a:lstStyle/>
          <a:p>
            <a:r>
              <a:rPr lang="en-US" dirty="0">
                <a:solidFill>
                  <a:srgbClr val="068051"/>
                </a:solidFill>
              </a:rPr>
              <a:t>Question:</a:t>
            </a:r>
            <a:r>
              <a:rPr lang="en-US" dirty="0"/>
              <a:t> Given the current theory of solar system formation, how do you think that some meteorites are basically solid Fe?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Meteorites</a:t>
            </a:r>
          </a:p>
        </p:txBody>
      </p:sp>
      <p:sp>
        <p:nvSpPr>
          <p:cNvPr id="3" name="Content Placeholder 2"/>
          <p:cNvSpPr>
            <a:spLocks noGrp="1"/>
          </p:cNvSpPr>
          <p:nvPr>
            <p:ph idx="1"/>
          </p:nvPr>
        </p:nvSpPr>
        <p:spPr/>
        <p:txBody>
          <a:bodyPr/>
          <a:lstStyle/>
          <a:p>
            <a:r>
              <a:rPr lang="en-US" dirty="0">
                <a:solidFill>
                  <a:srgbClr val="068051"/>
                </a:solidFill>
              </a:rPr>
              <a:t>Question:</a:t>
            </a:r>
            <a:r>
              <a:rPr lang="en-US" dirty="0"/>
              <a:t> Given the current theory of solar system formation, how do you think that some meteorites are basically solid Fe?</a:t>
            </a:r>
          </a:p>
          <a:p>
            <a:endParaRPr lang="en-US" dirty="0"/>
          </a:p>
          <a:p>
            <a:r>
              <a:rPr lang="en-US" dirty="0">
                <a:solidFill>
                  <a:srgbClr val="068051"/>
                </a:solidFill>
              </a:rPr>
              <a:t>Answer</a:t>
            </a:r>
            <a:r>
              <a:rPr lang="en-US">
                <a:solidFill>
                  <a:srgbClr val="068051"/>
                </a:solidFill>
              </a:rPr>
              <a:t>:</a:t>
            </a:r>
            <a:r>
              <a:rPr lang="en-US"/>
              <a:t> Some </a:t>
            </a:r>
            <a:r>
              <a:rPr lang="en-US" dirty="0"/>
              <a:t>body which was massive enough to become molten and then differentiate must have collided and broken into pieces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1538" y="605604"/>
            <a:ext cx="9062462" cy="62523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274638"/>
            <a:ext cx="8813800" cy="655361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4974" y="416067"/>
            <a:ext cx="9188974" cy="57100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105048" y="65530"/>
            <a:ext cx="7094190" cy="67269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8100" y="330200"/>
            <a:ext cx="9067800" cy="6197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19977</TotalTime>
  <Words>1792</Words>
  <Application>Microsoft Macintosh PowerPoint</Application>
  <PresentationFormat>On-screen Show (4:3)</PresentationFormat>
  <Paragraphs>172</Paragraphs>
  <Slides>48</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4" baseType="lpstr">
      <vt:lpstr>Arial</vt:lpstr>
      <vt:lpstr>Calibri</vt:lpstr>
      <vt:lpstr>Symbol</vt:lpstr>
      <vt:lpstr>Times New Roman</vt:lpstr>
      <vt:lpstr>Office Theme</vt:lpstr>
      <vt:lpstr>Equation</vt:lpstr>
      <vt:lpstr>Solar System Formation</vt:lpstr>
      <vt:lpstr>Astronomy/Astrophysics</vt:lpstr>
      <vt:lpstr>Hypotheses for Solar System Formation</vt:lpstr>
      <vt:lpstr>Relevant data for formation theories</vt:lpstr>
      <vt:lpstr>PowerPoint Presentation</vt:lpstr>
      <vt:lpstr>PowerPoint Presentation</vt:lpstr>
      <vt:lpstr>PowerPoint Presentation</vt:lpstr>
      <vt:lpstr>PowerPoint Presentation</vt:lpstr>
      <vt:lpstr>PowerPoint Presentation</vt:lpstr>
      <vt:lpstr>Important orbital trends</vt:lpstr>
      <vt:lpstr>History of formation hypotheses</vt:lpstr>
      <vt:lpstr>PowerPoint Presentation</vt:lpstr>
      <vt:lpstr>PowerPoint Presentation</vt:lpstr>
      <vt:lpstr>PowerPoint Presentation</vt:lpstr>
      <vt:lpstr>Angular momentum conservation</vt:lpstr>
      <vt:lpstr>PowerPoint Presentation</vt:lpstr>
      <vt:lpstr>Angular momentum 2</vt:lpstr>
      <vt:lpstr>History of SS Formation theories 2</vt:lpstr>
      <vt:lpstr>PowerPoint Presentation</vt:lpstr>
      <vt:lpstr>Paths to planet formation</vt:lpstr>
      <vt:lpstr>Nebular hypothesis</vt:lpstr>
      <vt:lpstr>Common misconception:</vt:lpstr>
      <vt:lpstr>PowerPoint Presentation</vt:lpstr>
      <vt:lpstr>PowerPoint Presentation</vt:lpstr>
      <vt:lpstr>PowerPoint Presentation</vt:lpstr>
      <vt:lpstr>Condensation sequence</vt:lpstr>
      <vt:lpstr>PowerPoint Presentation</vt:lpstr>
      <vt:lpstr>Phase diagrams</vt:lpstr>
      <vt:lpstr>The Ice line</vt:lpstr>
      <vt:lpstr>Giant planet formation</vt:lpstr>
      <vt:lpstr>Planetismals and accretion</vt:lpstr>
      <vt:lpstr>Sequence of events</vt:lpstr>
      <vt:lpstr>Accretion timescales</vt:lpstr>
      <vt:lpstr>Gravitational focusing</vt:lpstr>
      <vt:lpstr>Accretion physics</vt:lpstr>
      <vt:lpstr>Accretion timescales</vt:lpstr>
      <vt:lpstr>PowerPoint Presentation</vt:lpstr>
      <vt:lpstr>PowerPoint Presentation</vt:lpstr>
      <vt:lpstr>PowerPoint Presentation</vt:lpstr>
      <vt:lpstr>pp</vt:lpstr>
      <vt:lpstr>PowerPoint Presentation</vt:lpstr>
      <vt:lpstr>PowerPoint Presentation</vt:lpstr>
      <vt:lpstr>Summary</vt:lpstr>
      <vt:lpstr>Summary 2</vt:lpstr>
      <vt:lpstr>More questions</vt:lpstr>
      <vt:lpstr>PowerPoint Presentation</vt:lpstr>
      <vt:lpstr>Meteorites</vt:lpstr>
      <vt:lpstr>Meteorites</vt:lpstr>
    </vt:vector>
  </TitlesOfParts>
  <Company>Astronomy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System Formation</dc:title>
  <dc:creator>Heather  Morrison</dc:creator>
  <cp:lastModifiedBy>Microsoft Office User</cp:lastModifiedBy>
  <cp:revision>27</cp:revision>
  <dcterms:created xsi:type="dcterms:W3CDTF">2018-08-23T16:07:46Z</dcterms:created>
  <dcterms:modified xsi:type="dcterms:W3CDTF">2018-09-06T20:55:03Z</dcterms:modified>
</cp:coreProperties>
</file>