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75" r:id="rId8"/>
    <p:sldId id="264" r:id="rId9"/>
    <p:sldId id="265" r:id="rId10"/>
    <p:sldId id="266" r:id="rId11"/>
    <p:sldId id="267" r:id="rId12"/>
    <p:sldId id="276" r:id="rId13"/>
    <p:sldId id="268" r:id="rId14"/>
    <p:sldId id="269" r:id="rId15"/>
    <p:sldId id="270" r:id="rId16"/>
    <p:sldId id="271" r:id="rId17"/>
    <p:sldId id="272" r:id="rId18"/>
    <p:sldId id="274"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102" d="100"/>
          <a:sy n="10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E67EE1-3405-40CD-8837-D993C7024635}"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3486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67EE1-3405-40CD-8837-D993C7024635}"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124420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67EE1-3405-40CD-8837-D993C7024635}"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147592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67EE1-3405-40CD-8837-D993C7024635}"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426482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E67EE1-3405-40CD-8837-D993C7024635}"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271956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67EE1-3405-40CD-8837-D993C7024635}"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52300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E67EE1-3405-40CD-8837-D993C7024635}" type="datetimeFigureOut">
              <a:rPr lang="en-US" smtClean="0"/>
              <a:t>9/17/18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224194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67EE1-3405-40CD-8837-D993C7024635}" type="datetimeFigureOut">
              <a:rPr lang="en-US" smtClean="0"/>
              <a:t>9/17/18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173711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67EE1-3405-40CD-8837-D993C7024635}" type="datetimeFigureOut">
              <a:rPr lang="en-US" smtClean="0"/>
              <a:t>9/17/18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16581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67EE1-3405-40CD-8837-D993C7024635}"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264479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67EE1-3405-40CD-8837-D993C7024635}"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66C4D-D80B-4FE7-8534-20ED39AA8FB7}" type="slidenum">
              <a:rPr lang="en-US" smtClean="0"/>
              <a:t>‹#›</a:t>
            </a:fld>
            <a:endParaRPr lang="en-US"/>
          </a:p>
        </p:txBody>
      </p:sp>
    </p:spTree>
    <p:extLst>
      <p:ext uri="{BB962C8B-B14F-4D97-AF65-F5344CB8AC3E}">
        <p14:creationId xmlns:p14="http://schemas.microsoft.com/office/powerpoint/2010/main" val="422612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67EE1-3405-40CD-8837-D993C7024635}" type="datetimeFigureOut">
              <a:rPr lang="en-US" smtClean="0"/>
              <a:t>9/17/18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66C4D-D80B-4FE7-8534-20ED39AA8FB7}" type="slidenum">
              <a:rPr lang="en-US" smtClean="0"/>
              <a:t>‹#›</a:t>
            </a:fld>
            <a:endParaRPr lang="en-US"/>
          </a:p>
        </p:txBody>
      </p:sp>
    </p:spTree>
    <p:extLst>
      <p:ext uri="{BB962C8B-B14F-4D97-AF65-F5344CB8AC3E}">
        <p14:creationId xmlns:p14="http://schemas.microsoft.com/office/powerpoint/2010/main" val="2698875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a:bodyPr>
          <a:lstStyle/>
          <a:p>
            <a:pPr algn="ctr"/>
            <a:r>
              <a:rPr lang="en-US" b="1" u="sng" dirty="0">
                <a:solidFill>
                  <a:srgbClr val="FF0000"/>
                </a:solidFill>
              </a:rPr>
              <a:t>Planetary Orbits</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72491" y="1417639"/>
                <a:ext cx="8229600" cy="5220199"/>
              </a:xfrm>
            </p:spPr>
            <p:txBody>
              <a:bodyPr>
                <a:normAutofit/>
              </a:bodyPr>
              <a:lstStyle/>
              <a:p>
                <a:pPr marL="0" indent="0" algn="ctr">
                  <a:buNone/>
                </a:pPr>
                <a:r>
                  <a:rPr lang="en-US" sz="3200" dirty="0"/>
                  <a:t>Recall eccentricity e defined by:</a:t>
                </a:r>
              </a:p>
              <a:p>
                <a:pPr marL="0" indent="0" algn="ctr">
                  <a:buNone/>
                </a:pPr>
                <a:endParaRPr lang="en-US" sz="3200" i="1" dirty="0"/>
              </a:p>
              <a:p>
                <a:pPr marL="0" indent="0" algn="ctr">
                  <a:buNone/>
                </a:pPr>
                <a14:m>
                  <m:oMathPara xmlns:m="http://schemas.openxmlformats.org/officeDocument/2006/math">
                    <m:oMathParaPr>
                      <m:jc m:val="centerGroup"/>
                    </m:oMathParaPr>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𝑏</m:t>
                          </m:r>
                        </m:e>
                        <m:sup>
                          <m:r>
                            <a:rPr lang="en-US" sz="3200" i="1">
                              <a:latin typeface="Cambria Math" panose="02040503050406030204" pitchFamily="18" charset="0"/>
                            </a:rPr>
                            <m:t>2</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d>
                        <m:dPr>
                          <m:ctrlPr>
                            <a:rPr lang="en-US" sz="3200" i="1">
                              <a:latin typeface="Cambria Math" panose="02040503050406030204" pitchFamily="18" charset="0"/>
                            </a:rPr>
                          </m:ctrlPr>
                        </m:dPr>
                        <m:e>
                          <m:r>
                            <a:rPr lang="en-US" sz="3200">
                              <a:latin typeface="Cambria Math" panose="02040503050406030204" pitchFamily="18" charset="0"/>
                            </a:rPr>
                            <m:t>1</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2</m:t>
                              </m:r>
                            </m:sup>
                          </m:sSup>
                        </m:e>
                      </m:d>
                    </m:oMath>
                  </m:oMathPara>
                </a14:m>
                <a:endParaRPr lang="en-US" sz="3200" dirty="0"/>
              </a:p>
              <a:p>
                <a:pPr marL="0" indent="0" algn="ctr">
                  <a:buNone/>
                </a:pPr>
                <a:endParaRPr lang="en-US" sz="3200" dirty="0"/>
              </a:p>
              <a:p>
                <a:pPr marL="0" indent="0" algn="ctr">
                  <a:buNone/>
                </a:pPr>
                <a:r>
                  <a:rPr lang="en-US" sz="3200" dirty="0"/>
                  <a:t>The semi-major axis is represented by a and the semi-minor axis is b.</a:t>
                </a:r>
              </a:p>
              <a:p>
                <a:pPr marL="0" indent="0" algn="ctr">
                  <a:buNone/>
                </a:pPr>
                <a:endParaRPr lang="en-US" sz="3200" dirty="0"/>
              </a:p>
              <a:p>
                <a:pPr marL="0" indent="0" algn="ctr">
                  <a:buNone/>
                </a:pPr>
                <a:r>
                  <a:rPr lang="en-US" sz="3200" dirty="0"/>
                  <a:t>Therefore, e=0 for a circular orbit.</a:t>
                </a: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72491" y="1417639"/>
                <a:ext cx="8229600" cy="5220199"/>
              </a:xfrm>
              <a:blipFill>
                <a:blip r:embed="rId2"/>
                <a:stretch>
                  <a:fillRect l="-889" t="-2453" r="-1926"/>
                </a:stretch>
              </a:blipFill>
            </p:spPr>
            <p:txBody>
              <a:bodyPr/>
              <a:lstStyle/>
              <a:p>
                <a:r>
                  <a:rPr lang="en-US">
                    <a:noFill/>
                  </a:rPr>
                  <a:t> </a:t>
                </a:r>
              </a:p>
            </p:txBody>
          </p:sp>
        </mc:Fallback>
      </mc:AlternateContent>
    </p:spTree>
    <p:extLst>
      <p:ext uri="{BB962C8B-B14F-4D97-AF65-F5344CB8AC3E}">
        <p14:creationId xmlns:p14="http://schemas.microsoft.com/office/powerpoint/2010/main" val="213713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686800" cy="1062446"/>
          </a:xfrm>
        </p:spPr>
        <p:txBody>
          <a:bodyPr>
            <a:normAutofit/>
          </a:bodyPr>
          <a:lstStyle/>
          <a:p>
            <a:pPr algn="ctr"/>
            <a:r>
              <a:rPr lang="en-US" b="1" u="sng" dirty="0">
                <a:solidFill>
                  <a:srgbClr val="00B050"/>
                </a:solidFill>
              </a:rPr>
              <a:t>Question: </a:t>
            </a:r>
            <a:endParaRPr lang="en-US" b="1" dirty="0">
              <a:solidFill>
                <a:srgbClr val="00B050"/>
              </a:solidFill>
            </a:endParaRPr>
          </a:p>
        </p:txBody>
      </p:sp>
      <p:sp>
        <p:nvSpPr>
          <p:cNvPr id="3" name="Content Placeholder 2"/>
          <p:cNvSpPr>
            <a:spLocks noGrp="1"/>
          </p:cNvSpPr>
          <p:nvPr>
            <p:ph idx="1"/>
          </p:nvPr>
        </p:nvSpPr>
        <p:spPr>
          <a:xfrm>
            <a:off x="618310" y="984069"/>
            <a:ext cx="11120844" cy="5653769"/>
          </a:xfrm>
        </p:spPr>
        <p:txBody>
          <a:bodyPr>
            <a:noAutofit/>
          </a:bodyPr>
          <a:lstStyle/>
          <a:p>
            <a:pPr marL="457200" lvl="1" indent="0" algn="ctr">
              <a:lnSpc>
                <a:spcPct val="200000"/>
              </a:lnSpc>
              <a:buNone/>
            </a:pPr>
            <a:r>
              <a:rPr lang="en-US" sz="2800" dirty="0"/>
              <a:t>In the minor planet center animation, there seems to be more asteroids close to the earth in its orbit, than 180° away. </a:t>
            </a:r>
          </a:p>
          <a:p>
            <a:pPr marL="457200" lvl="1" indent="0" algn="ctr">
              <a:lnSpc>
                <a:spcPct val="200000"/>
              </a:lnSpc>
              <a:buNone/>
            </a:pPr>
            <a:endParaRPr lang="en-US" sz="2800" dirty="0"/>
          </a:p>
          <a:p>
            <a:pPr marL="457200" lvl="1" indent="0" algn="ctr">
              <a:lnSpc>
                <a:spcPct val="200000"/>
              </a:lnSpc>
              <a:buNone/>
            </a:pPr>
            <a:r>
              <a:rPr lang="en-US" sz="2800" dirty="0"/>
              <a:t>What do you think causes this?</a:t>
            </a:r>
          </a:p>
          <a:p>
            <a:pPr marL="0" indent="0">
              <a:buNone/>
            </a:pPr>
            <a:endParaRPr lang="en-US" dirty="0"/>
          </a:p>
        </p:txBody>
      </p:sp>
    </p:spTree>
    <p:extLst>
      <p:ext uri="{BB962C8B-B14F-4D97-AF65-F5344CB8AC3E}">
        <p14:creationId xmlns:p14="http://schemas.microsoft.com/office/powerpoint/2010/main" val="174169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686800" cy="1132114"/>
          </a:xfrm>
        </p:spPr>
        <p:txBody>
          <a:bodyPr>
            <a:normAutofit/>
          </a:bodyPr>
          <a:lstStyle/>
          <a:p>
            <a:pPr algn="ctr"/>
            <a:r>
              <a:rPr lang="en-US" b="1" u="sng" dirty="0">
                <a:solidFill>
                  <a:srgbClr val="00B050"/>
                </a:solidFill>
              </a:rPr>
              <a:t>Answer:</a:t>
            </a:r>
            <a:endParaRPr lang="en-US" b="1" dirty="0">
              <a:solidFill>
                <a:srgbClr val="00B050"/>
              </a:solidFill>
            </a:endParaRPr>
          </a:p>
        </p:txBody>
      </p:sp>
      <p:sp>
        <p:nvSpPr>
          <p:cNvPr id="3" name="Content Placeholder 2"/>
          <p:cNvSpPr>
            <a:spLocks noGrp="1"/>
          </p:cNvSpPr>
          <p:nvPr>
            <p:ph idx="1"/>
          </p:nvPr>
        </p:nvSpPr>
        <p:spPr>
          <a:xfrm>
            <a:off x="764178" y="1842877"/>
            <a:ext cx="11120844" cy="5584101"/>
          </a:xfrm>
        </p:spPr>
        <p:txBody>
          <a:bodyPr>
            <a:noAutofit/>
          </a:bodyPr>
          <a:lstStyle/>
          <a:p>
            <a:pPr marL="0" indent="0">
              <a:lnSpc>
                <a:spcPct val="100000"/>
              </a:lnSpc>
              <a:buNone/>
            </a:pPr>
            <a:r>
              <a:rPr lang="en-US" dirty="0"/>
              <a:t>It’s hard to think of a physical reason for this, but it’s easier to think of a sociological one. Human beings are concerned about a possible direct hit on the earth by a large object. We search harder for objects whose orbit may cross the Earth’s, and work harder to derive the orbit of such objects. This causes an artificial enhancement on maps, which are of </a:t>
            </a:r>
            <a:r>
              <a:rPr lang="en-US" u="sng" dirty="0"/>
              <a:t>known</a:t>
            </a:r>
            <a:r>
              <a:rPr lang="en-US" dirty="0"/>
              <a:t> objects.</a:t>
            </a:r>
          </a:p>
          <a:p>
            <a:pPr>
              <a:lnSpc>
                <a:spcPct val="100000"/>
              </a:lnSpc>
            </a:pPr>
            <a:endParaRPr lang="en-US" dirty="0"/>
          </a:p>
          <a:p>
            <a:pPr marL="0" indent="0">
              <a:lnSpc>
                <a:spcPct val="100000"/>
              </a:lnSpc>
              <a:buNone/>
            </a:pPr>
            <a:endParaRPr lang="en-US" dirty="0"/>
          </a:p>
        </p:txBody>
      </p:sp>
    </p:spTree>
    <p:extLst>
      <p:ext uri="{BB962C8B-B14F-4D97-AF65-F5344CB8AC3E}">
        <p14:creationId xmlns:p14="http://schemas.microsoft.com/office/powerpoint/2010/main" val="39588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6837-8566-2F4B-82A8-A5EF045D9F3C}"/>
              </a:ext>
            </a:extLst>
          </p:cNvPr>
          <p:cNvSpPr>
            <a:spLocks noGrp="1"/>
          </p:cNvSpPr>
          <p:nvPr>
            <p:ph type="title"/>
          </p:nvPr>
        </p:nvSpPr>
        <p:spPr/>
        <p:txBody>
          <a:bodyPr/>
          <a:lstStyle/>
          <a:p>
            <a:r>
              <a:rPr lang="en-US" b="1" dirty="0">
                <a:solidFill>
                  <a:srgbClr val="C00000"/>
                </a:solidFill>
              </a:rPr>
              <a:t>Calculating orbits for asteroids</a:t>
            </a:r>
          </a:p>
        </p:txBody>
      </p:sp>
      <p:sp>
        <p:nvSpPr>
          <p:cNvPr id="3" name="Content Placeholder 2">
            <a:extLst>
              <a:ext uri="{FF2B5EF4-FFF2-40B4-BE49-F238E27FC236}">
                <a16:creationId xmlns:a16="http://schemas.microsoft.com/office/drawing/2014/main" id="{133BC48E-8885-2049-A8EC-96C5E350BAB1}"/>
              </a:ext>
            </a:extLst>
          </p:cNvPr>
          <p:cNvSpPr>
            <a:spLocks noGrp="1"/>
          </p:cNvSpPr>
          <p:nvPr>
            <p:ph idx="1"/>
          </p:nvPr>
        </p:nvSpPr>
        <p:spPr/>
        <p:txBody>
          <a:bodyPr/>
          <a:lstStyle/>
          <a:p>
            <a:pPr marL="0" indent="0">
              <a:buNone/>
            </a:pPr>
            <a:r>
              <a:rPr lang="en-US" sz="3200" dirty="0"/>
              <a:t>It is relatively simple to derive the orbit of an extrasolar planet (once the observations are accurate enough), but calculating the orbit of a newly discovered asteroid is tougher. In general, they are too faint to obtain velocities, so the data are simply a number of positions in the sky with times of observation.</a:t>
            </a:r>
          </a:p>
          <a:p>
            <a:pPr marL="0" indent="0">
              <a:buNone/>
            </a:pPr>
            <a:r>
              <a:rPr lang="en-US" sz="3200" dirty="0">
                <a:solidFill>
                  <a:srgbClr val="00B050"/>
                </a:solidFill>
              </a:rPr>
              <a:t>Question: </a:t>
            </a:r>
          </a:p>
          <a:p>
            <a:pPr marL="0" indent="0">
              <a:buNone/>
            </a:pPr>
            <a:r>
              <a:rPr lang="en-US" sz="3200" dirty="0"/>
              <a:t>How do you think astronomers actually calculate the orbit of a new asteroid</a:t>
            </a:r>
            <a:r>
              <a:rPr lang="en-US" dirty="0"/>
              <a:t>?</a:t>
            </a:r>
          </a:p>
        </p:txBody>
      </p:sp>
    </p:spTree>
    <p:extLst>
      <p:ext uri="{BB962C8B-B14F-4D97-AF65-F5344CB8AC3E}">
        <p14:creationId xmlns:p14="http://schemas.microsoft.com/office/powerpoint/2010/main" val="271859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371" y="5837215"/>
            <a:ext cx="5704115" cy="580387"/>
          </a:xfrm>
        </p:spPr>
        <p:txBody>
          <a:bodyPr>
            <a:normAutofit fontScale="90000"/>
          </a:bodyPr>
          <a:lstStyle/>
          <a:p>
            <a:pPr algn="ctr">
              <a:lnSpc>
                <a:spcPct val="200000"/>
              </a:lnSpc>
            </a:pPr>
            <a:endParaRPr lang="en-US" sz="3200" dirty="0"/>
          </a:p>
        </p:txBody>
      </p:sp>
      <p:pic>
        <p:nvPicPr>
          <p:cNvPr id="4" name="Picture 3">
            <a:extLst>
              <a:ext uri="{FF2B5EF4-FFF2-40B4-BE49-F238E27FC236}">
                <a16:creationId xmlns:a16="http://schemas.microsoft.com/office/drawing/2014/main" id="{CD9FE29B-9B31-AF40-BDD1-0FF85F4DFC42}"/>
              </a:ext>
            </a:extLst>
          </p:cNvPr>
          <p:cNvPicPr>
            <a:picLocks noChangeAspect="1"/>
          </p:cNvPicPr>
          <p:nvPr/>
        </p:nvPicPr>
        <p:blipFill>
          <a:blip r:embed="rId2"/>
          <a:stretch>
            <a:fillRect/>
          </a:stretch>
        </p:blipFill>
        <p:spPr>
          <a:xfrm>
            <a:off x="337420" y="795316"/>
            <a:ext cx="5905500" cy="5041900"/>
          </a:xfrm>
          <a:prstGeom prst="rect">
            <a:avLst/>
          </a:prstGeom>
        </p:spPr>
      </p:pic>
      <p:sp>
        <p:nvSpPr>
          <p:cNvPr id="5" name="TextBox 4">
            <a:extLst>
              <a:ext uri="{FF2B5EF4-FFF2-40B4-BE49-F238E27FC236}">
                <a16:creationId xmlns:a16="http://schemas.microsoft.com/office/drawing/2014/main" id="{ADCEB49E-A606-364F-8396-C8D7339E0C14}"/>
              </a:ext>
            </a:extLst>
          </p:cNvPr>
          <p:cNvSpPr txBox="1"/>
          <p:nvPr/>
        </p:nvSpPr>
        <p:spPr>
          <a:xfrm>
            <a:off x="6563638" y="1102290"/>
            <a:ext cx="4396636" cy="4154984"/>
          </a:xfrm>
          <a:prstGeom prst="rect">
            <a:avLst/>
          </a:prstGeom>
          <a:noFill/>
        </p:spPr>
        <p:txBody>
          <a:bodyPr wrap="square" rtlCol="0">
            <a:spAutoFit/>
          </a:bodyPr>
          <a:lstStyle/>
          <a:p>
            <a:r>
              <a:rPr lang="en-US" sz="2400" dirty="0"/>
              <a:t>The cumulative size distribution of the known bodies in the asteroid belt, plotted logarithmically. The graph tells us the number of asteroids that have diameters greater than a given value.</a:t>
            </a:r>
          </a:p>
          <a:p>
            <a:r>
              <a:rPr lang="en-US" sz="2400" dirty="0"/>
              <a:t>“Debiased” means that the numbers have been corrected for observational biases</a:t>
            </a:r>
          </a:p>
          <a:p>
            <a:r>
              <a:rPr lang="en-US" sz="2400" dirty="0">
                <a:solidFill>
                  <a:srgbClr val="FF0000"/>
                </a:solidFill>
              </a:rPr>
              <a:t>(Note Tunguska-type upper limit)</a:t>
            </a:r>
          </a:p>
        </p:txBody>
      </p:sp>
      <p:sp>
        <p:nvSpPr>
          <p:cNvPr id="6" name="TextBox 5">
            <a:extLst>
              <a:ext uri="{FF2B5EF4-FFF2-40B4-BE49-F238E27FC236}">
                <a16:creationId xmlns:a16="http://schemas.microsoft.com/office/drawing/2014/main" id="{6571C61D-7A06-3842-AFC5-BF35C7AD07B1}"/>
              </a:ext>
            </a:extLst>
          </p:cNvPr>
          <p:cNvSpPr txBox="1"/>
          <p:nvPr/>
        </p:nvSpPr>
        <p:spPr>
          <a:xfrm>
            <a:off x="1866379" y="5999967"/>
            <a:ext cx="3482236" cy="646331"/>
          </a:xfrm>
          <a:prstGeom prst="rect">
            <a:avLst/>
          </a:prstGeom>
          <a:noFill/>
        </p:spPr>
        <p:txBody>
          <a:bodyPr wrap="square" rtlCol="0">
            <a:spAutoFit/>
          </a:bodyPr>
          <a:lstStyle/>
          <a:p>
            <a:r>
              <a:rPr lang="en-US" dirty="0"/>
              <a:t>From Pater and Lissauer “Planetary Sciences”</a:t>
            </a:r>
          </a:p>
        </p:txBody>
      </p:sp>
      <p:cxnSp>
        <p:nvCxnSpPr>
          <p:cNvPr id="8" name="Straight Arrow Connector 7">
            <a:extLst>
              <a:ext uri="{FF2B5EF4-FFF2-40B4-BE49-F238E27FC236}">
                <a16:creationId xmlns:a16="http://schemas.microsoft.com/office/drawing/2014/main" id="{189F3FC2-F783-0E40-AD8E-E3242816024A}"/>
              </a:ext>
            </a:extLst>
          </p:cNvPr>
          <p:cNvCxnSpPr/>
          <p:nvPr/>
        </p:nvCxnSpPr>
        <p:spPr>
          <a:xfrm flipH="1" flipV="1">
            <a:off x="2843408" y="3557392"/>
            <a:ext cx="3720230" cy="1427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76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686800" cy="1062446"/>
          </a:xfrm>
        </p:spPr>
        <p:txBody>
          <a:bodyPr>
            <a:normAutofit/>
          </a:bodyPr>
          <a:lstStyle/>
          <a:p>
            <a:pPr algn="ctr"/>
            <a:r>
              <a:rPr lang="en-US" b="1" u="sng" dirty="0">
                <a:solidFill>
                  <a:srgbClr val="FF0000"/>
                </a:solidFill>
              </a:rPr>
              <a:t>Question: </a:t>
            </a:r>
            <a:endParaRPr lang="en-US" b="1" dirty="0">
              <a:solidFill>
                <a:srgbClr val="FF0000"/>
              </a:solidFill>
            </a:endParaRPr>
          </a:p>
        </p:txBody>
      </p:sp>
      <p:sp>
        <p:nvSpPr>
          <p:cNvPr id="3" name="Content Placeholder 2"/>
          <p:cNvSpPr>
            <a:spLocks noGrp="1"/>
          </p:cNvSpPr>
          <p:nvPr>
            <p:ph idx="1"/>
          </p:nvPr>
        </p:nvSpPr>
        <p:spPr>
          <a:xfrm>
            <a:off x="618310" y="3257006"/>
            <a:ext cx="11120844" cy="3380832"/>
          </a:xfrm>
        </p:spPr>
        <p:txBody>
          <a:bodyPr>
            <a:noAutofit/>
          </a:bodyPr>
          <a:lstStyle/>
          <a:p>
            <a:pPr marL="0" indent="0" algn="ctr">
              <a:buNone/>
            </a:pPr>
            <a:r>
              <a:rPr lang="en-US" sz="3200" dirty="0"/>
              <a:t>Why are there so many more small asteroids?</a:t>
            </a:r>
          </a:p>
        </p:txBody>
      </p:sp>
    </p:spTree>
    <p:extLst>
      <p:ext uri="{BB962C8B-B14F-4D97-AF65-F5344CB8AC3E}">
        <p14:creationId xmlns:p14="http://schemas.microsoft.com/office/powerpoint/2010/main" val="17835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686800" cy="1062446"/>
          </a:xfrm>
        </p:spPr>
        <p:txBody>
          <a:bodyPr>
            <a:normAutofit/>
          </a:bodyPr>
          <a:lstStyle/>
          <a:p>
            <a:pPr algn="ctr"/>
            <a:r>
              <a:rPr lang="en-US" b="1" u="sng" dirty="0">
                <a:solidFill>
                  <a:srgbClr val="FF0000"/>
                </a:solidFill>
              </a:rPr>
              <a:t>Orbital resonances with Jupiter:</a:t>
            </a:r>
            <a:endParaRPr lang="en-US" b="1" dirty="0">
              <a:solidFill>
                <a:srgbClr val="FF0000"/>
              </a:solidFill>
            </a:endParaRPr>
          </a:p>
        </p:txBody>
      </p:sp>
      <p:sp>
        <p:nvSpPr>
          <p:cNvPr id="3" name="Content Placeholder 2"/>
          <p:cNvSpPr>
            <a:spLocks noGrp="1"/>
          </p:cNvSpPr>
          <p:nvPr>
            <p:ph idx="1"/>
          </p:nvPr>
        </p:nvSpPr>
        <p:spPr>
          <a:xfrm>
            <a:off x="618310" y="1515291"/>
            <a:ext cx="11120844" cy="5122547"/>
          </a:xfrm>
        </p:spPr>
        <p:txBody>
          <a:bodyPr>
            <a:noAutofit/>
          </a:bodyPr>
          <a:lstStyle/>
          <a:p>
            <a:r>
              <a:rPr lang="en-US" dirty="0"/>
              <a:t>The asteroids are not evenly distributed between Mars and Jupiter. There are distinct gaps called the Kirkwood gaps. These are places where orbiter periods are of simple ratios with Jupiter, such as 8:1,2:1. since Jupiter is always in the same place every 2</a:t>
            </a:r>
            <a:r>
              <a:rPr lang="en-US" baseline="30000" dirty="0"/>
              <a:t>nd</a:t>
            </a:r>
            <a:r>
              <a:rPr lang="en-US" dirty="0"/>
              <a:t> or 3</a:t>
            </a:r>
            <a:r>
              <a:rPr lang="en-US" baseline="30000" dirty="0"/>
              <a:t>rd</a:t>
            </a:r>
            <a:r>
              <a:rPr lang="en-US" dirty="0"/>
              <a:t> orbit, it’s extra gravitational kick destabilizes orbits there.</a:t>
            </a:r>
          </a:p>
          <a:p>
            <a:endParaRPr lang="en-US" dirty="0"/>
          </a:p>
          <a:p>
            <a:r>
              <a:rPr lang="en-US" dirty="0"/>
              <a:t>There are also places of unusual gravitational stability, where more asteroids exist than expected. The Trojan asteroids are at the </a:t>
            </a:r>
            <a:r>
              <a:rPr lang="en-US" dirty="0" err="1"/>
              <a:t>Lagrangian</a:t>
            </a:r>
            <a:r>
              <a:rPr lang="en-US" dirty="0"/>
              <a:t> points L</a:t>
            </a:r>
            <a:r>
              <a:rPr lang="en-US" baseline="-25000" dirty="0"/>
              <a:t>4</a:t>
            </a:r>
            <a:r>
              <a:rPr lang="en-US" dirty="0"/>
              <a:t> and L</a:t>
            </a:r>
            <a:r>
              <a:rPr lang="en-US" baseline="-25000" dirty="0"/>
              <a:t>5</a:t>
            </a:r>
            <a:r>
              <a:rPr lang="en-US" dirty="0"/>
              <a:t>. These describe positions in the restricted three-body problem that are very stable.</a:t>
            </a:r>
          </a:p>
          <a:p>
            <a:pPr marL="0" indent="0">
              <a:buNone/>
            </a:pPr>
            <a:r>
              <a:rPr lang="en-US" dirty="0"/>
              <a:t> </a:t>
            </a:r>
          </a:p>
        </p:txBody>
      </p:sp>
    </p:spTree>
    <p:extLst>
      <p:ext uri="{BB962C8B-B14F-4D97-AF65-F5344CB8AC3E}">
        <p14:creationId xmlns:p14="http://schemas.microsoft.com/office/powerpoint/2010/main" val="185814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795" y="1665962"/>
            <a:ext cx="3945698" cy="4722311"/>
          </a:xfrm>
        </p:spPr>
        <p:txBody>
          <a:bodyPr>
            <a:normAutofit fontScale="90000"/>
          </a:bodyPr>
          <a:lstStyle/>
          <a:p>
            <a:pPr algn="ctr">
              <a:lnSpc>
                <a:spcPct val="100000"/>
              </a:lnSpc>
            </a:pPr>
            <a:r>
              <a:rPr lang="en-US" sz="2800" dirty="0"/>
              <a:t>The radial distribution of asteroids in the asteroid belt, from Pater and Lissauer’s text. Asteroid group names and orbital resonances with Jupiter are also shown. Kirkwood gaps are evident at numerous resonance locations, and enhancements in the number of asteroids are apparent at other resonance locations.</a:t>
            </a:r>
          </a:p>
        </p:txBody>
      </p:sp>
      <p:pic>
        <p:nvPicPr>
          <p:cNvPr id="4" name="Picture 3">
            <a:extLst>
              <a:ext uri="{FF2B5EF4-FFF2-40B4-BE49-F238E27FC236}">
                <a16:creationId xmlns:a16="http://schemas.microsoft.com/office/drawing/2014/main" id="{BBB4C3B3-E90D-E745-ACDE-6DC38B1CA05C}"/>
              </a:ext>
            </a:extLst>
          </p:cNvPr>
          <p:cNvPicPr>
            <a:picLocks noChangeAspect="1"/>
          </p:cNvPicPr>
          <p:nvPr/>
        </p:nvPicPr>
        <p:blipFill>
          <a:blip r:embed="rId2"/>
          <a:stretch>
            <a:fillRect/>
          </a:stretch>
        </p:blipFill>
        <p:spPr>
          <a:xfrm>
            <a:off x="206939" y="463511"/>
            <a:ext cx="5956028" cy="5924763"/>
          </a:xfrm>
          <a:prstGeom prst="rect">
            <a:avLst/>
          </a:prstGeom>
        </p:spPr>
      </p:pic>
    </p:spTree>
    <p:extLst>
      <p:ext uri="{BB962C8B-B14F-4D97-AF65-F5344CB8AC3E}">
        <p14:creationId xmlns:p14="http://schemas.microsoft.com/office/powerpoint/2010/main" val="206043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4876799"/>
            <a:ext cx="9831977" cy="1776549"/>
          </a:xfrm>
        </p:spPr>
        <p:txBody>
          <a:bodyPr>
            <a:normAutofit/>
          </a:bodyPr>
          <a:lstStyle/>
          <a:p>
            <a:pPr algn="ctr">
              <a:lnSpc>
                <a:spcPct val="100000"/>
              </a:lnSpc>
            </a:pPr>
            <a:r>
              <a:rPr lang="en-US" sz="2800" dirty="0"/>
              <a:t>Trojan asteroids are located in Jupiter’s orbit, either leading or trailing the planet by 60°. The occupied positions are two of the five </a:t>
            </a:r>
            <a:r>
              <a:rPr lang="en-US" sz="2800" dirty="0" err="1"/>
              <a:t>Lagrangian</a:t>
            </a:r>
            <a:r>
              <a:rPr lang="en-US" sz="2800" dirty="0"/>
              <a:t> points in the sun-Jupiter system.</a:t>
            </a:r>
          </a:p>
        </p:txBody>
      </p:sp>
      <p:pic>
        <p:nvPicPr>
          <p:cNvPr id="4" name="Picture 3"/>
          <p:cNvPicPr>
            <a:picLocks noChangeAspect="1"/>
          </p:cNvPicPr>
          <p:nvPr/>
        </p:nvPicPr>
        <p:blipFill>
          <a:blip r:embed="rId2"/>
          <a:stretch>
            <a:fillRect/>
          </a:stretch>
        </p:blipFill>
        <p:spPr>
          <a:xfrm>
            <a:off x="1569367" y="383174"/>
            <a:ext cx="9044556" cy="4366638"/>
          </a:xfrm>
          <a:prstGeom prst="rect">
            <a:avLst/>
          </a:prstGeom>
        </p:spPr>
      </p:pic>
    </p:spTree>
    <p:extLst>
      <p:ext uri="{BB962C8B-B14F-4D97-AF65-F5344CB8AC3E}">
        <p14:creationId xmlns:p14="http://schemas.microsoft.com/office/powerpoint/2010/main" val="263421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78971" y="4841963"/>
                <a:ext cx="10964092" cy="1776549"/>
              </a:xfrm>
            </p:spPr>
            <p:txBody>
              <a:bodyPr>
                <a:normAutofit/>
              </a:bodyPr>
              <a:lstStyle/>
              <a:p>
                <a:pPr algn="ctr">
                  <a:lnSpc>
                    <a:spcPct val="100000"/>
                  </a:lnSpc>
                </a:pPr>
                <a:r>
                  <a:rPr lang="en-US" sz="2800" dirty="0" err="1"/>
                  <a:t>Equipotentials</a:t>
                </a:r>
                <a:r>
                  <a:rPr lang="en-US" sz="2800" dirty="0"/>
                  <a:t> for two stars: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=0.85</m:t>
                    </m:r>
                    <m:r>
                      <a:rPr lang="en-US" baseline="-25000">
                        <a:latin typeface="Cambria Math" panose="02040503050406030204" pitchFamily="18" charset="0"/>
                      </a:rPr>
                      <m:t>☉</m:t>
                    </m:r>
                  </m:oMath>
                </a14:m>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=0.17</m:t>
                    </m:r>
                    <m:r>
                      <a:rPr lang="en-US" sz="2800" baseline="-25000">
                        <a:latin typeface="Cambria Math" panose="02040503050406030204" pitchFamily="18" charset="0"/>
                      </a:rPr>
                      <m:t>☉</m:t>
                    </m:r>
                  </m:oMath>
                </a14:m>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78971" y="4841963"/>
                <a:ext cx="10964092" cy="1776549"/>
              </a:xfrm>
              <a:blipFill>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2122623" y="0"/>
            <a:ext cx="6661759" cy="5528857"/>
          </a:xfrm>
          <a:prstGeom prst="rect">
            <a:avLst/>
          </a:prstGeom>
        </p:spPr>
      </p:pic>
    </p:spTree>
    <p:extLst>
      <p:ext uri="{BB962C8B-B14F-4D97-AF65-F5344CB8AC3E}">
        <p14:creationId xmlns:p14="http://schemas.microsoft.com/office/powerpoint/2010/main" val="355305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2360019" y="4841963"/>
                <a:ext cx="7602583" cy="1776549"/>
              </a:xfrm>
            </p:spPr>
            <p:txBody>
              <a:bodyPr>
                <a:normAutofit/>
              </a:bodyPr>
              <a:lstStyle/>
              <a:p>
                <a:pPr algn="ctr">
                  <a:lnSpc>
                    <a:spcPct val="100000"/>
                  </a:lnSpc>
                </a:pPr>
                <a:r>
                  <a:rPr lang="en-US" sz="2800" dirty="0"/>
                  <a:t>The effective gravitational potential for two stars: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=0.85</m:t>
                    </m:r>
                    <m:r>
                      <a:rPr lang="en-US" baseline="-25000">
                        <a:latin typeface="Cambria Math" panose="02040503050406030204" pitchFamily="18" charset="0"/>
                      </a:rPr>
                      <m:t>☉</m:t>
                    </m:r>
                  </m:oMath>
                </a14:m>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=0.17</m:t>
                    </m:r>
                    <m:r>
                      <a:rPr lang="en-US" sz="2800" baseline="-25000">
                        <a:latin typeface="Cambria Math" panose="02040503050406030204" pitchFamily="18" charset="0"/>
                      </a:rPr>
                      <m:t>☉</m:t>
                    </m:r>
                  </m:oMath>
                </a14:m>
                <a:r>
                  <a:rPr lang="en-US" sz="2800" dirty="0"/>
                  <a:t>on the X-axis.</a:t>
                </a:r>
                <a:br>
                  <a:rPr lang="en-US" sz="2800" dirty="0"/>
                </a:br>
                <a:r>
                  <a:rPr lang="en-US" sz="2800" dirty="0"/>
                  <a:t>Three Lagrange points are marked</a:t>
                </a: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2360019" y="4841963"/>
                <a:ext cx="7602583" cy="1776549"/>
              </a:xfrm>
              <a:blipFill>
                <a:blip r:embed="rId2"/>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050995" y="447581"/>
            <a:ext cx="6081300" cy="4289976"/>
          </a:xfrm>
          <a:prstGeom prst="rect">
            <a:avLst/>
          </a:prstGeom>
        </p:spPr>
      </p:pic>
    </p:spTree>
    <p:extLst>
      <p:ext uri="{BB962C8B-B14F-4D97-AF65-F5344CB8AC3E}">
        <p14:creationId xmlns:p14="http://schemas.microsoft.com/office/powerpoint/2010/main" val="232567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a:bodyPr>
          <a:lstStyle/>
          <a:p>
            <a:pPr algn="ctr"/>
            <a:r>
              <a:rPr lang="en-US" b="1" u="sng" dirty="0">
                <a:solidFill>
                  <a:srgbClr val="00B050"/>
                </a:solidFill>
              </a:rPr>
              <a:t>Question:</a:t>
            </a:r>
            <a:endParaRPr lang="en-US" b="1" dirty="0">
              <a:solidFill>
                <a:srgbClr val="00B050"/>
              </a:solidFill>
            </a:endParaRPr>
          </a:p>
        </p:txBody>
      </p:sp>
      <p:sp>
        <p:nvSpPr>
          <p:cNvPr id="3" name="Content Placeholder 2"/>
          <p:cNvSpPr>
            <a:spLocks noGrp="1"/>
          </p:cNvSpPr>
          <p:nvPr>
            <p:ph idx="1"/>
          </p:nvPr>
        </p:nvSpPr>
        <p:spPr>
          <a:xfrm>
            <a:off x="809897" y="1417639"/>
            <a:ext cx="10842172" cy="5220200"/>
          </a:xfrm>
        </p:spPr>
        <p:txBody>
          <a:bodyPr>
            <a:normAutofit/>
          </a:bodyPr>
          <a:lstStyle/>
          <a:p>
            <a:pPr marL="0" indent="0" algn="ctr">
              <a:lnSpc>
                <a:spcPct val="160000"/>
              </a:lnSpc>
              <a:buNone/>
            </a:pPr>
            <a:r>
              <a:rPr lang="en-US" sz="3200" dirty="0"/>
              <a:t>Use the sheet of information below to summarize </a:t>
            </a:r>
            <a:br>
              <a:rPr lang="en-US" sz="3200" dirty="0"/>
            </a:br>
            <a:r>
              <a:rPr lang="en-US" sz="3200" dirty="0"/>
              <a:t>the list of planets in order of:</a:t>
            </a:r>
          </a:p>
          <a:p>
            <a:pPr algn="ctr">
              <a:lnSpc>
                <a:spcPct val="160000"/>
              </a:lnSpc>
            </a:pPr>
            <a:r>
              <a:rPr lang="en-US" sz="3200" dirty="0"/>
              <a:t>eccentricity of orbit</a:t>
            </a:r>
          </a:p>
          <a:p>
            <a:pPr algn="ctr">
              <a:lnSpc>
                <a:spcPct val="160000"/>
              </a:lnSpc>
            </a:pPr>
            <a:r>
              <a:rPr lang="en-US" sz="3200" dirty="0"/>
              <a:t>inclination to ecliptic</a:t>
            </a:r>
          </a:p>
          <a:p>
            <a:pPr marL="0" indent="0">
              <a:lnSpc>
                <a:spcPct val="160000"/>
              </a:lnSpc>
              <a:buNone/>
            </a:pPr>
            <a:endParaRPr lang="en-US" sz="3600" dirty="0"/>
          </a:p>
        </p:txBody>
      </p:sp>
    </p:spTree>
    <p:extLst>
      <p:ext uri="{BB962C8B-B14F-4D97-AF65-F5344CB8AC3E}">
        <p14:creationId xmlns:p14="http://schemas.microsoft.com/office/powerpoint/2010/main" val="148175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6148" y="914400"/>
            <a:ext cx="10834003" cy="4981991"/>
          </a:xfrm>
          <a:prstGeom prst="rect">
            <a:avLst/>
          </a:prstGeom>
        </p:spPr>
      </p:pic>
    </p:spTree>
    <p:extLst>
      <p:ext uri="{BB962C8B-B14F-4D97-AF65-F5344CB8AC3E}">
        <p14:creationId xmlns:p14="http://schemas.microsoft.com/office/powerpoint/2010/main" val="260173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3951"/>
            <a:ext cx="8686800" cy="1681589"/>
          </a:xfrm>
        </p:spPr>
        <p:txBody>
          <a:bodyPr>
            <a:normAutofit/>
          </a:bodyPr>
          <a:lstStyle/>
          <a:p>
            <a:pPr algn="ctr"/>
            <a:r>
              <a:rPr lang="en-US" b="1" u="sng" dirty="0">
                <a:solidFill>
                  <a:srgbClr val="FF0000"/>
                </a:solidFill>
              </a:rPr>
              <a:t>Terrestrial Planets:</a:t>
            </a:r>
            <a:endParaRPr lang="en-US" b="1" dirty="0">
              <a:solidFill>
                <a:srgbClr val="FF0000"/>
              </a:solidFill>
            </a:endParaRPr>
          </a:p>
        </p:txBody>
      </p:sp>
      <p:sp>
        <p:nvSpPr>
          <p:cNvPr id="3" name="Content Placeholder 2"/>
          <p:cNvSpPr>
            <a:spLocks noGrp="1"/>
          </p:cNvSpPr>
          <p:nvPr>
            <p:ph idx="1"/>
          </p:nvPr>
        </p:nvSpPr>
        <p:spPr>
          <a:xfrm>
            <a:off x="433633" y="904973"/>
            <a:ext cx="11255604" cy="5732866"/>
          </a:xfrm>
        </p:spPr>
        <p:txBody>
          <a:bodyPr>
            <a:normAutofit/>
          </a:bodyPr>
          <a:lstStyle/>
          <a:p>
            <a:pPr marL="0" indent="0" algn="ctr">
              <a:buNone/>
            </a:pPr>
            <a:r>
              <a:rPr lang="en-US" b="1" dirty="0"/>
              <a:t>Mass (in Earth masses)</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dirty="0"/>
              <a:t>Mercury’s orbit is the most elliptical, and aligned at 7° to the ecliptic.</a:t>
            </a:r>
          </a:p>
          <a:p>
            <a:pPr marL="0" indent="0" algn="ctr">
              <a:buNone/>
            </a:pPr>
            <a:r>
              <a:rPr lang="en-US" dirty="0"/>
              <a:t>perihelion=0.31 AU	aphelion=0.47 AU</a:t>
            </a:r>
          </a:p>
          <a:p>
            <a:pPr marL="0" indent="0" algn="ctr">
              <a:buNone/>
            </a:pPr>
            <a:endParaRPr lang="en-US" dirty="0"/>
          </a:p>
          <a:p>
            <a:pPr marL="0" indent="0" algn="ctr">
              <a:buNone/>
            </a:pPr>
            <a:r>
              <a:rPr lang="en-US" dirty="0"/>
              <a:t>The precession of Mercury’s orbit was one of the first successes of Einstein’s theory of general relativity.</a:t>
            </a:r>
          </a:p>
          <a:p>
            <a:pPr marL="0" indent="0" algn="ctr">
              <a:buNone/>
            </a:pPr>
            <a:endParaRPr lang="en-US" dirty="0"/>
          </a:p>
          <a:p>
            <a:pPr marL="0" indent="0" algn="ctr">
              <a:buNone/>
            </a:pP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858996513"/>
              </p:ext>
            </p:extLst>
          </p:nvPr>
        </p:nvGraphicFramePr>
        <p:xfrm>
          <a:off x="1811383" y="1486646"/>
          <a:ext cx="8595360" cy="2317948"/>
        </p:xfrm>
        <a:graphic>
          <a:graphicData uri="http://schemas.openxmlformats.org/drawingml/2006/table">
            <a:tbl>
              <a:tblPr firstRow="1" firstCol="1" bandRow="1">
                <a:tableStyleId>{5C22544A-7EE6-4342-B048-85BDC9FD1C3A}</a:tableStyleId>
              </a:tblPr>
              <a:tblGrid>
                <a:gridCol w="4297680">
                  <a:extLst>
                    <a:ext uri="{9D8B030D-6E8A-4147-A177-3AD203B41FA5}">
                      <a16:colId xmlns:a16="http://schemas.microsoft.com/office/drawing/2014/main" val="1121542063"/>
                    </a:ext>
                  </a:extLst>
                </a:gridCol>
                <a:gridCol w="4297680">
                  <a:extLst>
                    <a:ext uri="{9D8B030D-6E8A-4147-A177-3AD203B41FA5}">
                      <a16:colId xmlns:a16="http://schemas.microsoft.com/office/drawing/2014/main" val="3300106373"/>
                    </a:ext>
                  </a:extLst>
                </a:gridCol>
              </a:tblGrid>
              <a:tr h="579487">
                <a:tc>
                  <a:txBody>
                    <a:bodyPr/>
                    <a:lstStyle/>
                    <a:p>
                      <a:pPr marL="0" marR="0" algn="ctr">
                        <a:lnSpc>
                          <a:spcPct val="107000"/>
                        </a:lnSpc>
                        <a:spcBef>
                          <a:spcPts val="0"/>
                        </a:spcBef>
                        <a:spcAft>
                          <a:spcPts val="0"/>
                        </a:spcAft>
                      </a:pPr>
                      <a:r>
                        <a:rPr lang="en-US" sz="3200">
                          <a:effectLst/>
                        </a:rPr>
                        <a:t>Mercury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0" dirty="0">
                          <a:solidFill>
                            <a:schemeClr val="tx1"/>
                          </a:solidFill>
                          <a:effectLst/>
                        </a:rPr>
                        <a:t>0.06</a:t>
                      </a:r>
                      <a:endParaRPr lang="en-US"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343262040"/>
                  </a:ext>
                </a:extLst>
              </a:tr>
              <a:tr h="579487">
                <a:tc>
                  <a:txBody>
                    <a:bodyPr/>
                    <a:lstStyle/>
                    <a:p>
                      <a:pPr marL="0" marR="0" algn="ctr">
                        <a:lnSpc>
                          <a:spcPct val="107000"/>
                        </a:lnSpc>
                        <a:spcBef>
                          <a:spcPts val="0"/>
                        </a:spcBef>
                        <a:spcAft>
                          <a:spcPts val="0"/>
                        </a:spcAft>
                      </a:pPr>
                      <a:r>
                        <a:rPr lang="en-US" sz="3200">
                          <a:effectLst/>
                        </a:rPr>
                        <a:t>Venus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0.82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401191181"/>
                  </a:ext>
                </a:extLst>
              </a:tr>
              <a:tr h="579487">
                <a:tc>
                  <a:txBody>
                    <a:bodyPr/>
                    <a:lstStyle/>
                    <a:p>
                      <a:pPr marL="0" marR="0" algn="ctr">
                        <a:lnSpc>
                          <a:spcPct val="107000"/>
                        </a:lnSpc>
                        <a:spcBef>
                          <a:spcPts val="0"/>
                        </a:spcBef>
                        <a:spcAft>
                          <a:spcPts val="0"/>
                        </a:spcAft>
                      </a:pPr>
                      <a:r>
                        <a:rPr lang="en-US" sz="3200">
                          <a:effectLst/>
                        </a:rPr>
                        <a:t>Earth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1           (Moon = 0.01)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105567872"/>
                  </a:ext>
                </a:extLst>
              </a:tr>
              <a:tr h="579487">
                <a:tc>
                  <a:txBody>
                    <a:bodyPr/>
                    <a:lstStyle/>
                    <a:p>
                      <a:pPr marL="0" marR="0" algn="ctr">
                        <a:lnSpc>
                          <a:spcPct val="107000"/>
                        </a:lnSpc>
                        <a:spcBef>
                          <a:spcPts val="0"/>
                        </a:spcBef>
                        <a:spcAft>
                          <a:spcPts val="0"/>
                        </a:spcAft>
                      </a:pPr>
                      <a:r>
                        <a:rPr lang="en-US" sz="3200">
                          <a:effectLst/>
                        </a:rPr>
                        <a:t>Mars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0.11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648137083"/>
                  </a:ext>
                </a:extLst>
              </a:tr>
            </a:tbl>
          </a:graphicData>
        </a:graphic>
      </p:graphicFrame>
    </p:spTree>
    <p:extLst>
      <p:ext uri="{BB962C8B-B14F-4D97-AF65-F5344CB8AC3E}">
        <p14:creationId xmlns:p14="http://schemas.microsoft.com/office/powerpoint/2010/main" val="354390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20321" y="0"/>
            <a:ext cx="7705907" cy="6476857"/>
          </a:xfrm>
          <a:prstGeom prst="rect">
            <a:avLst/>
          </a:prstGeom>
        </p:spPr>
      </p:pic>
      <p:sp>
        <p:nvSpPr>
          <p:cNvPr id="2" name="Rectangle 1">
            <a:extLst>
              <a:ext uri="{FF2B5EF4-FFF2-40B4-BE49-F238E27FC236}">
                <a16:creationId xmlns:a16="http://schemas.microsoft.com/office/drawing/2014/main" id="{67F28880-E2A0-0244-8C5A-99D798495340}"/>
              </a:ext>
            </a:extLst>
          </p:cNvPr>
          <p:cNvSpPr/>
          <p:nvPr/>
        </p:nvSpPr>
        <p:spPr>
          <a:xfrm>
            <a:off x="4513544" y="6476857"/>
            <a:ext cx="8350685" cy="369332"/>
          </a:xfrm>
          <a:prstGeom prst="rect">
            <a:avLst/>
          </a:prstGeom>
        </p:spPr>
        <p:txBody>
          <a:bodyPr wrap="square">
            <a:spAutoFit/>
          </a:bodyPr>
          <a:lstStyle/>
          <a:p>
            <a:r>
              <a:rPr lang="en-AU" b="1" dirty="0">
                <a:latin typeface="Helvetica" pitchFamily="2" charset="0"/>
              </a:rPr>
              <a:t>http://</a:t>
            </a:r>
            <a:r>
              <a:rPr lang="en-AU" b="1" dirty="0" err="1">
                <a:latin typeface="Helvetica" pitchFamily="2" charset="0"/>
              </a:rPr>
              <a:t>hyperphysics.phy‐astr.gsu.edu</a:t>
            </a:r>
            <a:r>
              <a:rPr lang="en-AU" b="1" dirty="0">
                <a:latin typeface="Helvetica" pitchFamily="2" charset="0"/>
              </a:rPr>
              <a:t>/</a:t>
            </a:r>
            <a:r>
              <a:rPr lang="en-AU" b="1" dirty="0" err="1">
                <a:latin typeface="Helvetica" pitchFamily="2" charset="0"/>
              </a:rPr>
              <a:t>hbase</a:t>
            </a:r>
            <a:r>
              <a:rPr lang="en-AU" b="1" dirty="0">
                <a:latin typeface="Helvetica" pitchFamily="2" charset="0"/>
              </a:rPr>
              <a:t>/rela5v/grel.html#c3</a:t>
            </a:r>
            <a:endParaRPr lang="en-AU" dirty="0">
              <a:effectLst/>
              <a:latin typeface="Helvetica" pitchFamily="2" charset="0"/>
            </a:endParaRPr>
          </a:p>
        </p:txBody>
      </p:sp>
    </p:spTree>
    <p:extLst>
      <p:ext uri="{BB962C8B-B14F-4D97-AF65-F5344CB8AC3E}">
        <p14:creationId xmlns:p14="http://schemas.microsoft.com/office/powerpoint/2010/main" val="7425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686800" cy="1062446"/>
          </a:xfrm>
        </p:spPr>
        <p:txBody>
          <a:bodyPr>
            <a:normAutofit/>
          </a:bodyPr>
          <a:lstStyle/>
          <a:p>
            <a:pPr algn="ctr"/>
            <a:r>
              <a:rPr lang="en-US" b="1" u="sng" dirty="0">
                <a:solidFill>
                  <a:srgbClr val="FF0000"/>
                </a:solidFill>
              </a:rPr>
              <a:t>Asteroids: </a:t>
            </a:r>
            <a:endParaRPr lang="en-US" b="1" dirty="0">
              <a:solidFill>
                <a:srgbClr val="FF0000"/>
              </a:solidFill>
            </a:endParaRPr>
          </a:p>
        </p:txBody>
      </p:sp>
      <p:sp>
        <p:nvSpPr>
          <p:cNvPr id="3" name="Content Placeholder 2"/>
          <p:cNvSpPr>
            <a:spLocks noGrp="1"/>
          </p:cNvSpPr>
          <p:nvPr>
            <p:ph idx="1"/>
          </p:nvPr>
        </p:nvSpPr>
        <p:spPr>
          <a:xfrm>
            <a:off x="618310" y="1062446"/>
            <a:ext cx="11120844" cy="5653769"/>
          </a:xfrm>
        </p:spPr>
        <p:txBody>
          <a:bodyPr>
            <a:noAutofit/>
          </a:bodyPr>
          <a:lstStyle/>
          <a:p>
            <a:pPr marL="0" indent="0" algn="ctr">
              <a:buNone/>
            </a:pPr>
            <a:r>
              <a:rPr lang="en-US" dirty="0"/>
              <a:t>Most asteroids orbit between Mars and Jupiter’s orbit, but two are known that travel at least as far as Saturn’s orbit:</a:t>
            </a:r>
          </a:p>
          <a:p>
            <a:pPr marL="0" lvl="0" indent="0">
              <a:buNone/>
            </a:pPr>
            <a:r>
              <a:rPr lang="en-US" b="1" dirty="0"/>
              <a:t>944 Hidalgo: </a:t>
            </a:r>
          </a:p>
          <a:p>
            <a:pPr lvl="1"/>
            <a:r>
              <a:rPr lang="en-US" sz="2800" dirty="0"/>
              <a:t>Has an eccentric orbit from just past Mars to near Saturn</a:t>
            </a:r>
          </a:p>
          <a:p>
            <a:pPr lvl="1"/>
            <a:r>
              <a:rPr lang="en-US" sz="2800" dirty="0"/>
              <a:t>About 40 km across</a:t>
            </a:r>
          </a:p>
          <a:p>
            <a:pPr lvl="1"/>
            <a:r>
              <a:rPr lang="en-US" sz="2800" dirty="0"/>
              <a:t>Discovered in 1920</a:t>
            </a:r>
          </a:p>
          <a:p>
            <a:pPr lvl="1"/>
            <a:r>
              <a:rPr lang="en-US" sz="2800" dirty="0"/>
              <a:t>Orbital inclination</a:t>
            </a:r>
          </a:p>
          <a:p>
            <a:pPr marL="457200" lvl="1" indent="0">
              <a:buNone/>
            </a:pPr>
            <a:r>
              <a:rPr lang="en-US" sz="2800" dirty="0"/>
              <a:t>  of 43 degrees</a:t>
            </a:r>
          </a:p>
          <a:p>
            <a:pPr lvl="1"/>
            <a:r>
              <a:rPr lang="en-US" sz="2800" dirty="0"/>
              <a:t>Close encounter with</a:t>
            </a:r>
          </a:p>
          <a:p>
            <a:pPr marL="457200" lvl="1" indent="0">
              <a:buNone/>
            </a:pPr>
            <a:r>
              <a:rPr lang="en-US" sz="2800" dirty="0"/>
              <a:t>  Jupiter in past?</a:t>
            </a:r>
          </a:p>
          <a:p>
            <a:endParaRPr lang="en-US" dirty="0"/>
          </a:p>
        </p:txBody>
      </p:sp>
      <p:pic>
        <p:nvPicPr>
          <p:cNvPr id="4" name="Picture 3">
            <a:extLst>
              <a:ext uri="{FF2B5EF4-FFF2-40B4-BE49-F238E27FC236}">
                <a16:creationId xmlns:a16="http://schemas.microsoft.com/office/drawing/2014/main" id="{5077D6CA-5D35-EB47-9FEA-43826CB7C738}"/>
              </a:ext>
            </a:extLst>
          </p:cNvPr>
          <p:cNvPicPr>
            <a:picLocks noChangeAspect="1"/>
          </p:cNvPicPr>
          <p:nvPr/>
        </p:nvPicPr>
        <p:blipFill>
          <a:blip r:embed="rId2"/>
          <a:stretch>
            <a:fillRect/>
          </a:stretch>
        </p:blipFill>
        <p:spPr>
          <a:xfrm>
            <a:off x="4622104" y="2958777"/>
            <a:ext cx="6617918" cy="3579966"/>
          </a:xfrm>
          <a:prstGeom prst="rect">
            <a:avLst/>
          </a:prstGeom>
        </p:spPr>
      </p:pic>
    </p:spTree>
    <p:extLst>
      <p:ext uri="{BB962C8B-B14F-4D97-AF65-F5344CB8AC3E}">
        <p14:creationId xmlns:p14="http://schemas.microsoft.com/office/powerpoint/2010/main" val="249204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2B45-BD5D-D24B-96AB-73271791B9A6}"/>
              </a:ext>
            </a:extLst>
          </p:cNvPr>
          <p:cNvSpPr>
            <a:spLocks noGrp="1"/>
          </p:cNvSpPr>
          <p:nvPr>
            <p:ph type="title"/>
          </p:nvPr>
        </p:nvSpPr>
        <p:spPr>
          <a:xfrm>
            <a:off x="950934" y="-914547"/>
            <a:ext cx="10515600" cy="1325563"/>
          </a:xfrm>
        </p:spPr>
        <p:txBody>
          <a:bodyPr/>
          <a:lstStyle/>
          <a:p>
            <a:endParaRPr lang="en-US" dirty="0"/>
          </a:p>
        </p:txBody>
      </p:sp>
      <p:sp>
        <p:nvSpPr>
          <p:cNvPr id="3" name="Content Placeholder 2">
            <a:extLst>
              <a:ext uri="{FF2B5EF4-FFF2-40B4-BE49-F238E27FC236}">
                <a16:creationId xmlns:a16="http://schemas.microsoft.com/office/drawing/2014/main" id="{2F19793B-DC04-F24D-8791-5FDE830FC858}"/>
              </a:ext>
            </a:extLst>
          </p:cNvPr>
          <p:cNvSpPr>
            <a:spLocks noGrp="1"/>
          </p:cNvSpPr>
          <p:nvPr>
            <p:ph idx="1"/>
          </p:nvPr>
        </p:nvSpPr>
        <p:spPr>
          <a:xfrm>
            <a:off x="750518" y="836069"/>
            <a:ext cx="10515600" cy="4351338"/>
          </a:xfrm>
        </p:spPr>
        <p:txBody>
          <a:bodyPr/>
          <a:lstStyle/>
          <a:p>
            <a:pPr lvl="0"/>
            <a:r>
              <a:rPr lang="en-US" b="1" dirty="0"/>
              <a:t>2060 Chiron:</a:t>
            </a:r>
          </a:p>
          <a:p>
            <a:pPr lvl="1"/>
            <a:r>
              <a:rPr lang="en-US" sz="2800" dirty="0"/>
              <a:t>Orbit ranges from just inside Saturn to near Uranus</a:t>
            </a:r>
          </a:p>
          <a:p>
            <a:pPr lvl="1"/>
            <a:r>
              <a:rPr lang="en-US" sz="2800" dirty="0"/>
              <a:t>About 180 km diameter</a:t>
            </a:r>
          </a:p>
          <a:p>
            <a:pPr lvl="1"/>
            <a:r>
              <a:rPr lang="en-US" sz="2800" dirty="0"/>
              <a:t>Discovered in 1977</a:t>
            </a:r>
          </a:p>
          <a:p>
            <a:pPr marL="0" indent="0">
              <a:buNone/>
            </a:pPr>
            <a:endParaRPr lang="en-US" dirty="0"/>
          </a:p>
        </p:txBody>
      </p:sp>
      <p:pic>
        <p:nvPicPr>
          <p:cNvPr id="6" name="Picture 5">
            <a:extLst>
              <a:ext uri="{FF2B5EF4-FFF2-40B4-BE49-F238E27FC236}">
                <a16:creationId xmlns:a16="http://schemas.microsoft.com/office/drawing/2014/main" id="{372329C3-2074-4E49-B740-7EB41A288C17}"/>
              </a:ext>
            </a:extLst>
          </p:cNvPr>
          <p:cNvPicPr>
            <a:picLocks noChangeAspect="1"/>
          </p:cNvPicPr>
          <p:nvPr/>
        </p:nvPicPr>
        <p:blipFill>
          <a:blip r:embed="rId2"/>
          <a:stretch>
            <a:fillRect/>
          </a:stretch>
        </p:blipFill>
        <p:spPr>
          <a:xfrm>
            <a:off x="4647156" y="2449230"/>
            <a:ext cx="6463430" cy="3787166"/>
          </a:xfrm>
          <a:prstGeom prst="rect">
            <a:avLst/>
          </a:prstGeom>
        </p:spPr>
      </p:pic>
      <p:sp>
        <p:nvSpPr>
          <p:cNvPr id="7" name="TextBox 6">
            <a:extLst>
              <a:ext uri="{FF2B5EF4-FFF2-40B4-BE49-F238E27FC236}">
                <a16:creationId xmlns:a16="http://schemas.microsoft.com/office/drawing/2014/main" id="{AFF9B3C1-CE74-1648-9956-B04AA0E5BC74}"/>
              </a:ext>
            </a:extLst>
          </p:cNvPr>
          <p:cNvSpPr txBox="1"/>
          <p:nvPr/>
        </p:nvSpPr>
        <p:spPr>
          <a:xfrm>
            <a:off x="563671" y="3011738"/>
            <a:ext cx="3181611" cy="3108543"/>
          </a:xfrm>
          <a:prstGeom prst="rect">
            <a:avLst/>
          </a:prstGeom>
          <a:noFill/>
        </p:spPr>
        <p:txBody>
          <a:bodyPr wrap="square" rtlCol="0">
            <a:spAutoFit/>
          </a:bodyPr>
          <a:lstStyle/>
          <a:p>
            <a:r>
              <a:rPr lang="en-US" sz="2800" dirty="0">
                <a:solidFill>
                  <a:srgbClr val="002060"/>
                </a:solidFill>
              </a:rPr>
              <a:t>Chiron and Hidalgo are both examples of objects called </a:t>
            </a:r>
            <a:r>
              <a:rPr lang="en-US" sz="2800" dirty="0">
                <a:solidFill>
                  <a:srgbClr val="FF0000"/>
                </a:solidFill>
              </a:rPr>
              <a:t>Centaurs</a:t>
            </a:r>
            <a:r>
              <a:rPr lang="en-US" sz="2800" dirty="0">
                <a:solidFill>
                  <a:srgbClr val="002060"/>
                </a:solidFill>
              </a:rPr>
              <a:t>: bodies which orbit between the asteroid belt and the Kuiper belt</a:t>
            </a:r>
          </a:p>
        </p:txBody>
      </p:sp>
    </p:spTree>
    <p:extLst>
      <p:ext uri="{BB962C8B-B14F-4D97-AF65-F5344CB8AC3E}">
        <p14:creationId xmlns:p14="http://schemas.microsoft.com/office/powerpoint/2010/main" val="390324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138" y="6653095"/>
            <a:ext cx="6688184" cy="6130835"/>
          </a:xfrm>
        </p:spPr>
        <p:txBody>
          <a:bodyPr>
            <a:normAutofit/>
          </a:bodyPr>
          <a:lstStyle/>
          <a:p>
            <a:pPr algn="ctr">
              <a:lnSpc>
                <a:spcPct val="200000"/>
              </a:lnSpc>
            </a:pPr>
            <a:endParaRPr lang="en-US" sz="3200" dirty="0"/>
          </a:p>
        </p:txBody>
      </p:sp>
      <p:pic>
        <p:nvPicPr>
          <p:cNvPr id="4" name="Content Placeholder 3"/>
          <p:cNvPicPr>
            <a:picLocks noGrp="1" noChangeAspect="1"/>
          </p:cNvPicPr>
          <p:nvPr>
            <p:ph idx="1"/>
          </p:nvPr>
        </p:nvPicPr>
        <p:blipFill>
          <a:blip r:embed="rId2"/>
          <a:stretch>
            <a:fillRect/>
          </a:stretch>
        </p:blipFill>
        <p:spPr>
          <a:xfrm>
            <a:off x="420300" y="254647"/>
            <a:ext cx="4090740" cy="6398448"/>
          </a:xfrm>
          <a:prstGeom prst="rect">
            <a:avLst/>
          </a:prstGeom>
        </p:spPr>
      </p:pic>
      <p:pic>
        <p:nvPicPr>
          <p:cNvPr id="3" name="Picture 2">
            <a:extLst>
              <a:ext uri="{FF2B5EF4-FFF2-40B4-BE49-F238E27FC236}">
                <a16:creationId xmlns:a16="http://schemas.microsoft.com/office/drawing/2014/main" id="{C97290AA-2FF3-C147-976E-BBFD1679C51A}"/>
              </a:ext>
            </a:extLst>
          </p:cNvPr>
          <p:cNvPicPr>
            <a:picLocks noChangeAspect="1"/>
          </p:cNvPicPr>
          <p:nvPr/>
        </p:nvPicPr>
        <p:blipFill>
          <a:blip r:embed="rId3"/>
          <a:stretch>
            <a:fillRect/>
          </a:stretch>
        </p:blipFill>
        <p:spPr>
          <a:xfrm>
            <a:off x="244202" y="254647"/>
            <a:ext cx="4737100" cy="4305300"/>
          </a:xfrm>
          <a:prstGeom prst="rect">
            <a:avLst/>
          </a:prstGeom>
        </p:spPr>
      </p:pic>
      <p:sp>
        <p:nvSpPr>
          <p:cNvPr id="5" name="TextBox 4">
            <a:extLst>
              <a:ext uri="{FF2B5EF4-FFF2-40B4-BE49-F238E27FC236}">
                <a16:creationId xmlns:a16="http://schemas.microsoft.com/office/drawing/2014/main" id="{B1DA581A-5C61-AA4E-BAEA-0B229D097643}"/>
              </a:ext>
            </a:extLst>
          </p:cNvPr>
          <p:cNvSpPr txBox="1"/>
          <p:nvPr/>
        </p:nvSpPr>
        <p:spPr>
          <a:xfrm>
            <a:off x="4511040" y="258773"/>
            <a:ext cx="3573242" cy="923330"/>
          </a:xfrm>
          <a:prstGeom prst="rect">
            <a:avLst/>
          </a:prstGeom>
          <a:noFill/>
        </p:spPr>
        <p:txBody>
          <a:bodyPr wrap="square" rtlCol="0">
            <a:spAutoFit/>
          </a:bodyPr>
          <a:lstStyle/>
          <a:p>
            <a:r>
              <a:rPr lang="en-US" dirty="0"/>
              <a:t>From Pater and Lissauer “Planetary Sciences”</a:t>
            </a:r>
          </a:p>
          <a:p>
            <a:endParaRPr lang="en-US" dirty="0"/>
          </a:p>
        </p:txBody>
      </p:sp>
      <p:sp>
        <p:nvSpPr>
          <p:cNvPr id="6" name="TextBox 5">
            <a:extLst>
              <a:ext uri="{FF2B5EF4-FFF2-40B4-BE49-F238E27FC236}">
                <a16:creationId xmlns:a16="http://schemas.microsoft.com/office/drawing/2014/main" id="{7B1E4047-73ED-BD44-AA07-6945744C56FF}"/>
              </a:ext>
            </a:extLst>
          </p:cNvPr>
          <p:cNvSpPr txBox="1"/>
          <p:nvPr/>
        </p:nvSpPr>
        <p:spPr>
          <a:xfrm>
            <a:off x="5473873" y="1478071"/>
            <a:ext cx="4233798" cy="4401205"/>
          </a:xfrm>
          <a:prstGeom prst="rect">
            <a:avLst/>
          </a:prstGeom>
          <a:noFill/>
        </p:spPr>
        <p:txBody>
          <a:bodyPr wrap="square" rtlCol="0">
            <a:spAutoFit/>
          </a:bodyPr>
          <a:lstStyle/>
          <a:p>
            <a:r>
              <a:rPr lang="en-US" sz="2800" dirty="0"/>
              <a:t>A cross-section through the asteroid belt. Each individual asteroid shown moves in an orbit inclined to the ecliptic plane, so that sometimes it is above it, and sometimes below. You can imagine that collisions between asteroids will be quite common. </a:t>
            </a:r>
          </a:p>
        </p:txBody>
      </p:sp>
    </p:spTree>
    <p:extLst>
      <p:ext uri="{BB962C8B-B14F-4D97-AF65-F5344CB8AC3E}">
        <p14:creationId xmlns:p14="http://schemas.microsoft.com/office/powerpoint/2010/main" val="393820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9806" y="418011"/>
            <a:ext cx="5059680" cy="5225144"/>
          </a:xfrm>
        </p:spPr>
        <p:txBody>
          <a:bodyPr>
            <a:normAutofit/>
          </a:bodyPr>
          <a:lstStyle/>
          <a:p>
            <a:pPr algn="ctr">
              <a:lnSpc>
                <a:spcPct val="200000"/>
              </a:lnSpc>
            </a:pPr>
            <a:r>
              <a:rPr lang="en-US" sz="3200" dirty="0"/>
              <a:t>The orbits of known Potentially Hazardous Asteroids (PHAs). The orbit of Earth is also shown.</a:t>
            </a:r>
          </a:p>
        </p:txBody>
      </p:sp>
      <p:pic>
        <p:nvPicPr>
          <p:cNvPr id="5" name="Picture 4"/>
          <p:cNvPicPr>
            <a:picLocks noChangeAspect="1"/>
          </p:cNvPicPr>
          <p:nvPr/>
        </p:nvPicPr>
        <p:blipFill>
          <a:blip r:embed="rId2"/>
          <a:stretch>
            <a:fillRect/>
          </a:stretch>
        </p:blipFill>
        <p:spPr>
          <a:xfrm>
            <a:off x="209006" y="267096"/>
            <a:ext cx="6166421" cy="6281749"/>
          </a:xfrm>
          <a:prstGeom prst="rect">
            <a:avLst/>
          </a:prstGeom>
        </p:spPr>
      </p:pic>
    </p:spTree>
    <p:extLst>
      <p:ext uri="{BB962C8B-B14F-4D97-AF65-F5344CB8AC3E}">
        <p14:creationId xmlns:p14="http://schemas.microsoft.com/office/powerpoint/2010/main" val="1745692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7130</TotalTime>
  <Words>767</Words>
  <Application>Microsoft Macintosh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Helvetica</vt:lpstr>
      <vt:lpstr>Times New Roman</vt:lpstr>
      <vt:lpstr>Office Theme</vt:lpstr>
      <vt:lpstr>Planetary Orbits</vt:lpstr>
      <vt:lpstr>Question:</vt:lpstr>
      <vt:lpstr>PowerPoint Presentation</vt:lpstr>
      <vt:lpstr>Terrestrial Planets:</vt:lpstr>
      <vt:lpstr>PowerPoint Presentation</vt:lpstr>
      <vt:lpstr>Asteroids: </vt:lpstr>
      <vt:lpstr>PowerPoint Presentation</vt:lpstr>
      <vt:lpstr>PowerPoint Presentation</vt:lpstr>
      <vt:lpstr>The orbits of known Potentially Hazardous Asteroids (PHAs). The orbit of Earth is also shown.</vt:lpstr>
      <vt:lpstr>Question: </vt:lpstr>
      <vt:lpstr>Answer:</vt:lpstr>
      <vt:lpstr>Calculating orbits for asteroids</vt:lpstr>
      <vt:lpstr>PowerPoint Presentation</vt:lpstr>
      <vt:lpstr>Question: </vt:lpstr>
      <vt:lpstr>Orbital resonances with Jupiter:</vt:lpstr>
      <vt:lpstr>The radial distribution of asteroids in the asteroid belt, from Pater and Lissauer’s text. Asteroid group names and orbital resonances with Jupiter are also shown. Kirkwood gaps are evident at numerous resonance locations, and enhancements in the number of asteroids are apparent at other resonance locations.</vt:lpstr>
      <vt:lpstr>Trojan asteroids are located in Jupiter’s orbit, either leading or trailing the planet by 60°. The occupied positions are two of the five Lagrangian points in the sun-Jupiter system.</vt:lpstr>
      <vt:lpstr>Equipotentials for two stars: M_1=0.85☉, M_2=0.17☉</vt:lpstr>
      <vt:lpstr>The effective gravitational potential for two stars: M_1=0.85☉, M_2=0.17☉on the X-axis. Three Lagrange points are marked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Planetary Orbits</dc:title>
  <dc:creator>Windows User</dc:creator>
  <cp:lastModifiedBy>Microsoft Office User</cp:lastModifiedBy>
  <cp:revision>17</cp:revision>
  <dcterms:created xsi:type="dcterms:W3CDTF">2018-09-05T01:56:16Z</dcterms:created>
  <dcterms:modified xsi:type="dcterms:W3CDTF">2018-09-22T18:37:04Z</dcterms:modified>
</cp:coreProperties>
</file>