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63" r:id="rId4"/>
    <p:sldId id="264" r:id="rId5"/>
    <p:sldId id="258" r:id="rId6"/>
    <p:sldId id="256" r:id="rId7"/>
    <p:sldId id="257" r:id="rId8"/>
    <p:sldId id="259" r:id="rId9"/>
    <p:sldId id="269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31"/>
  </p:normalViewPr>
  <p:slideViewPr>
    <p:cSldViewPr snapToGrid="0" snapToObjects="1" showGuides="1">
      <p:cViewPr varScale="1">
        <p:scale>
          <a:sx n="97" d="100"/>
          <a:sy n="97" d="100"/>
        </p:scale>
        <p:origin x="16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6257-4850-8648-BD8D-49C288DE3CB2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3EF3-4298-114C-9961-ADFB3ED3C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55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Moon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5694" y="6488668"/>
            <a:ext cx="697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Topographic map from Lunar Reconnaissance Orbiter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8441"/>
            <a:ext cx="8352710" cy="5477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Timing of Earth and Moon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5" y="1600200"/>
            <a:ext cx="9091695" cy="40711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Heating and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</a:rPr>
              <a:t>Q:</a:t>
            </a:r>
            <a:r>
              <a:rPr lang="en-US" dirty="0"/>
              <a:t> What are the sources of heat in a planet or moon?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Heating and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55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</a:rPr>
              <a:t>Q:</a:t>
            </a:r>
            <a:r>
              <a:rPr lang="en-US" dirty="0"/>
              <a:t> What are the sources of heat in a planet or moon?</a:t>
            </a:r>
          </a:p>
          <a:p>
            <a:pPr>
              <a:buNone/>
            </a:pPr>
            <a:r>
              <a:rPr lang="en-US" dirty="0">
                <a:solidFill>
                  <a:srgbClr val="008000"/>
                </a:solidFill>
              </a:rPr>
              <a:t>A: </a:t>
            </a:r>
            <a:r>
              <a:rPr lang="en-US" dirty="0">
                <a:solidFill>
                  <a:srgbClr val="000000"/>
                </a:solidFill>
              </a:rPr>
              <a:t>Accretion/impacts (potential energy) 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     Radioactivity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     Tidal forces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Tidal forces can be neglected for the Moon compared to the other two (but not for Io!)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Because of the Moon’s small core, it will have less radioactive heat source than an object with a larger core (</a:t>
            </a:r>
            <a:r>
              <a:rPr lang="en-US" dirty="0" err="1">
                <a:solidFill>
                  <a:srgbClr val="000000"/>
                </a:solidFill>
              </a:rPr>
              <a:t>eg</a:t>
            </a:r>
            <a:r>
              <a:rPr lang="en-US" dirty="0">
                <a:solidFill>
                  <a:srgbClr val="000000"/>
                </a:solidFill>
              </a:rPr>
              <a:t>  Mercury)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Heating and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While heat production will depend on a planet/moon’s volume (so go as R</a:t>
            </a:r>
            <a:r>
              <a:rPr lang="en-US" baseline="30000" dirty="0"/>
              <a:t>3</a:t>
            </a:r>
            <a:r>
              <a:rPr lang="en-US" dirty="0"/>
              <a:t>), cooling will depend on its surface area (proportional to R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So large planets will cool more slowly than small ones</a:t>
            </a:r>
          </a:p>
          <a:p>
            <a:pPr>
              <a:buNone/>
            </a:pPr>
            <a:r>
              <a:rPr lang="en-US" dirty="0"/>
              <a:t>So we would expect to find more tectonic activity on large planets than, say, the Moon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Basic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Radius 0.27 of Earth’s</a:t>
            </a:r>
          </a:p>
          <a:p>
            <a:pPr>
              <a:buNone/>
            </a:pPr>
            <a:r>
              <a:rPr lang="en-US" sz="2800" dirty="0"/>
              <a:t>Mass 0.01 of Earth’s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Orbits Earth with period 27.3 days</a:t>
            </a:r>
          </a:p>
          <a:p>
            <a:pPr>
              <a:buNone/>
            </a:pPr>
            <a:r>
              <a:rPr lang="en-US" sz="2800" dirty="0"/>
              <a:t>Revolves on its axis with this period: tidally locked so one face always points towards the Earth</a:t>
            </a:r>
          </a:p>
          <a:p>
            <a:pPr>
              <a:buNone/>
            </a:pPr>
            <a:r>
              <a:rPr lang="en-US" sz="2800" dirty="0"/>
              <a:t>Orbital eccentricity 0.05, inclined 5 deg to ecliptic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Surface and interior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114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Many craters, also dark patches called </a:t>
            </a:r>
            <a:r>
              <a:rPr lang="en-US" sz="2400" dirty="0" err="1"/>
              <a:t>maria</a:t>
            </a:r>
            <a:r>
              <a:rPr lang="en-US" sz="2400" dirty="0"/>
              <a:t>,  which are mostly on the near side</a:t>
            </a:r>
          </a:p>
          <a:p>
            <a:pPr>
              <a:buNone/>
            </a:pPr>
            <a:r>
              <a:rPr lang="en-US" sz="2400" dirty="0"/>
              <a:t>The far side shows highlands </a:t>
            </a:r>
          </a:p>
          <a:p>
            <a:pPr>
              <a:buNone/>
            </a:pPr>
            <a:r>
              <a:rPr lang="en-US" sz="2400" dirty="0"/>
              <a:t>Maria are filled with (denser) basaltic rock while highlands are composed of less dense rock called </a:t>
            </a:r>
            <a:r>
              <a:rPr lang="en-US" sz="2400" dirty="0" err="1"/>
              <a:t>gabbro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Moon has much smaller core than Earth; crust thicker on far side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637" y="1985426"/>
            <a:ext cx="4049928" cy="31986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Composition of moon rocks is very similar to that of rocks on Earth (similar origin?)</a:t>
            </a:r>
          </a:p>
          <a:p>
            <a:pPr>
              <a:buNone/>
            </a:pPr>
            <a:r>
              <a:rPr lang="en-US" dirty="0"/>
              <a:t>Moon’s crust has few volatile elements, unlike Earth – at one stage it must have been hot enough for long enough for volatiles to be boiled off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 of the Moon via giant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Canup</a:t>
            </a:r>
            <a:r>
              <a:rPr lang="en-US" dirty="0"/>
              <a:t> (2004) made high-resolution simulations of the origin of the Moon via the impact of a Mars-sized object on the Earth, towards the  end of the period when the Earth grew in mass by accretion of </a:t>
            </a:r>
            <a:r>
              <a:rPr lang="en-US" dirty="0" err="1"/>
              <a:t>planetismals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Impact velocity ~9 km/</a:t>
            </a:r>
            <a:r>
              <a:rPr lang="en-US" dirty="0" err="1"/>
              <a:t>s</a:t>
            </a:r>
            <a:endParaRPr lang="en-US" dirty="0"/>
          </a:p>
          <a:p>
            <a:pPr>
              <a:buNone/>
            </a:pPr>
            <a:r>
              <a:rPr lang="en-US" dirty="0" err="1"/>
              <a:t>Impactor’s</a:t>
            </a:r>
            <a:r>
              <a:rPr lang="en-US" dirty="0"/>
              <a:t> iron core is mostly re-accreted by Earth</a:t>
            </a:r>
          </a:p>
          <a:p>
            <a:pPr>
              <a:buNone/>
            </a:pPr>
            <a:r>
              <a:rPr lang="en-US" dirty="0"/>
              <a:t>Material from mantle orbits Earth and accretes to form the Moon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00" y="0"/>
            <a:ext cx="6918800" cy="6820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18" y="0"/>
            <a:ext cx="7163782" cy="69079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14" y="-45548"/>
            <a:ext cx="7227886" cy="6949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ateform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17813" r="-117813"/>
              <a:stretch>
                <a:fillRect/>
              </a:stretch>
            </p:blipFill>
          </mc:Choice>
          <mc:Fallback>
            <p:blipFill>
              <a:blip r:embed="rId3"/>
              <a:srcRect l="-117813" r="-117813"/>
              <a:stretch>
                <a:fillRect/>
              </a:stretch>
            </p:blipFill>
          </mc:Fallback>
        </mc:AlternateContent>
        <p:spPr>
          <a:xfrm>
            <a:off x="-3286880" y="0"/>
            <a:ext cx="11973680" cy="6585063"/>
          </a:xfrm>
        </p:spPr>
      </p:pic>
      <p:sp>
        <p:nvSpPr>
          <p:cNvPr id="7" name="TextBox 6"/>
          <p:cNvSpPr txBox="1"/>
          <p:nvPr/>
        </p:nvSpPr>
        <p:spPr>
          <a:xfrm>
            <a:off x="4907214" y="1417638"/>
            <a:ext cx="3563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Late stages of formation, not shown in </a:t>
            </a:r>
            <a:r>
              <a:rPr lang="en-US" sz="2400" dirty="0" err="1"/>
              <a:t>Canup</a:t>
            </a:r>
            <a:r>
              <a:rPr lang="en-US" sz="2400" dirty="0"/>
              <a:t> simulations: debris accretes to form larger object plus a transient 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405</Words>
  <Application>Microsoft Macintosh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The Moon</vt:lpstr>
      <vt:lpstr>Basic data</vt:lpstr>
      <vt:lpstr>Surface and interior</vt:lpstr>
      <vt:lpstr>PowerPoint Presentation</vt:lpstr>
      <vt:lpstr>Origin of the Moon via giant impact</vt:lpstr>
      <vt:lpstr>PowerPoint Presentation</vt:lpstr>
      <vt:lpstr>PowerPoint Presentation</vt:lpstr>
      <vt:lpstr>PowerPoint Presentation</vt:lpstr>
      <vt:lpstr>PowerPoint Presentation</vt:lpstr>
      <vt:lpstr>Timing of Earth and Moon formation</vt:lpstr>
      <vt:lpstr>Heating and cooling</vt:lpstr>
      <vt:lpstr>Heating and cooling</vt:lpstr>
      <vt:lpstr>Heating and Cooling</vt:lpstr>
    </vt:vector>
  </TitlesOfParts>
  <Company>Astronomy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the Moon via giant impact</dc:title>
  <dc:creator>Heather  Morrison</dc:creator>
  <cp:lastModifiedBy>Microsoft Office User</cp:lastModifiedBy>
  <cp:revision>8</cp:revision>
  <dcterms:created xsi:type="dcterms:W3CDTF">2013-10-07T18:15:20Z</dcterms:created>
  <dcterms:modified xsi:type="dcterms:W3CDTF">2018-09-24T14:22:56Z</dcterms:modified>
</cp:coreProperties>
</file>