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7" r:id="rId2"/>
    <p:sldId id="258" r:id="rId3"/>
    <p:sldId id="260" r:id="rId4"/>
    <p:sldId id="259"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3"/>
    <p:restoredTop sz="94631"/>
  </p:normalViewPr>
  <p:slideViewPr>
    <p:cSldViewPr snapToGrid="0" snapToObjects="1" showGuides="1">
      <p:cViewPr varScale="1">
        <p:scale>
          <a:sx n="97" d="100"/>
          <a:sy n="97" d="100"/>
        </p:scale>
        <p:origin x="1672"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C5C0A2-6187-F345-8DF8-4DFD78244215}" type="datetimeFigureOut">
              <a:rPr lang="en-US" smtClean="0"/>
              <a:t>9/23/18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D2E6D3-B4E1-F645-ACCC-5AAA5340685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prstTxWarp prst="textNoShape">
              <a:avLst/>
            </a:prstTxWarp>
          </a:bodyPr>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msgothic" charset="0"/>
                <a:cs typeface="msgothic" charset="0"/>
              </a:rPr>
              <a:t>Distribution of smooth plains and adjacent older units at high northern latitudes on Mercury. Smooth plains are outlined in black (solid, certain; dashed, approximate); impact craters &gt;20 km in diameter are denoted by red circles (</a:t>
            </a:r>
            <a:r>
              <a:rPr lang="en-GB" i="1" dirty="0">
                <a:latin typeface="Arial" charset="0"/>
                <a:ea typeface="msgothic" charset="0"/>
                <a:cs typeface="msgothic" charset="0"/>
              </a:rPr>
              <a:t>13</a:t>
            </a:r>
            <a:r>
              <a:rPr lang="en-GB" dirty="0">
                <a:latin typeface="Arial" charset="0"/>
                <a:ea typeface="msgothic" charset="0"/>
                <a:cs typeface="msgothic" charset="0"/>
              </a:rPr>
              <a:t>), ghost craters within the plains by blue circles (the letter G denotes the Goethe basin), and pits and </a:t>
            </a:r>
            <a:r>
              <a:rPr lang="en-GB" dirty="0" err="1">
                <a:latin typeface="Arial" charset="0"/>
                <a:ea typeface="msgothic" charset="0"/>
                <a:cs typeface="msgothic" charset="0"/>
              </a:rPr>
              <a:t>pyroclastic</a:t>
            </a:r>
            <a:r>
              <a:rPr lang="en-GB" dirty="0">
                <a:latin typeface="Arial" charset="0"/>
                <a:ea typeface="msgothic" charset="0"/>
                <a:cs typeface="msgothic" charset="0"/>
              </a:rPr>
              <a:t> deposits by green dots [including named features (</a:t>
            </a:r>
            <a:r>
              <a:rPr lang="en-GB" i="1" dirty="0">
                <a:latin typeface="Arial" charset="0"/>
                <a:ea typeface="msgothic" charset="0"/>
                <a:cs typeface="msgothic" charset="0"/>
              </a:rPr>
              <a:t>6</a:t>
            </a:r>
            <a:r>
              <a:rPr lang="en-GB" dirty="0">
                <a:latin typeface="Arial" charset="0"/>
                <a:ea typeface="msgothic" charset="0"/>
                <a:cs typeface="msgothic" charset="0"/>
              </a:rPr>
              <a:t>) and others newly recognized]. Gray areas denote gaps in MDIS imaging coverage as of this writing. Major trends of wrinkle ridges in the region are given in fig. S1.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prstTxWarp prst="textNoShape">
              <a:avLst/>
            </a:prstTxWarp>
          </a:bodyPr>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msgothic" charset="0"/>
                <a:cs typeface="msgothic" charset="0"/>
              </a:rPr>
              <a:t>Inside </a:t>
            </a:r>
            <a:r>
              <a:rPr lang="en-GB" dirty="0" err="1">
                <a:latin typeface="Arial" charset="0"/>
                <a:ea typeface="msgothic" charset="0"/>
                <a:cs typeface="msgothic" charset="0"/>
              </a:rPr>
              <a:t>Mercury.Recent</a:t>
            </a:r>
            <a:r>
              <a:rPr lang="en-GB" dirty="0">
                <a:latin typeface="Arial" charset="0"/>
                <a:ea typeface="msgothic" charset="0"/>
                <a:cs typeface="msgothic" charset="0"/>
              </a:rPr>
              <a:t> measurements suggest a rather unusual interior structure for Mercury. The rocky mantle is comparatively thin and is sandwiched between a surface volcanic crust and an </a:t>
            </a:r>
            <a:r>
              <a:rPr lang="en-GB" dirty="0" err="1">
                <a:latin typeface="Arial" charset="0"/>
                <a:ea typeface="msgothic" charset="0"/>
                <a:cs typeface="msgothic" charset="0"/>
              </a:rPr>
              <a:t>underplated</a:t>
            </a:r>
            <a:r>
              <a:rPr lang="en-GB" dirty="0">
                <a:latin typeface="Arial" charset="0"/>
                <a:ea typeface="msgothic" charset="0"/>
                <a:cs typeface="msgothic" charset="0"/>
              </a:rPr>
              <a:t> iron-</a:t>
            </a:r>
            <a:r>
              <a:rPr lang="en-GB" dirty="0" err="1">
                <a:latin typeface="Arial" charset="0"/>
                <a:ea typeface="msgothic" charset="0"/>
                <a:cs typeface="msgothic" charset="0"/>
              </a:rPr>
              <a:t>sulfide</a:t>
            </a:r>
            <a:r>
              <a:rPr lang="en-GB" dirty="0">
                <a:latin typeface="Arial" charset="0"/>
                <a:ea typeface="msgothic" charset="0"/>
                <a:cs typeface="msgothic" charset="0"/>
              </a:rPr>
              <a:t> “</a:t>
            </a:r>
            <a:r>
              <a:rPr lang="en-GB" dirty="0" err="1">
                <a:latin typeface="Arial" charset="0"/>
                <a:ea typeface="msgothic" charset="0"/>
                <a:cs typeface="msgothic" charset="0"/>
              </a:rPr>
              <a:t>anticrust</a:t>
            </a:r>
            <a:r>
              <a:rPr lang="en-GB" dirty="0">
                <a:latin typeface="Arial" charset="0"/>
                <a:ea typeface="msgothic" charset="0"/>
                <a:cs typeface="msgothic" charset="0"/>
              </a:rPr>
              <a:t>.” The size of Mercury's likely inner core of solid iron (plus dissolved metallic silicon) is poorly constrained, as are possible immiscible zones in the molten outer core. How much of Mercury's crust is volcanic, and how much (if any) may be a primitive flotation crust, is also unknown.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551591-DEDB-A942-9B70-240C24702684}" type="datetimeFigureOut">
              <a:rPr lang="en-US" smtClean="0"/>
              <a:t>9/23/18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2CDD1-52D9-3D4D-B420-3B7B638A0F1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551591-DEDB-A942-9B70-240C24702684}" type="datetimeFigureOut">
              <a:rPr lang="en-US" smtClean="0"/>
              <a:t>9/23/18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2CDD1-52D9-3D4D-B420-3B7B638A0F1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551591-DEDB-A942-9B70-240C24702684}" type="datetimeFigureOut">
              <a:rPr lang="en-US" smtClean="0"/>
              <a:t>9/23/18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2CDD1-52D9-3D4D-B420-3B7B638A0F1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551591-DEDB-A942-9B70-240C24702684}" type="datetimeFigureOut">
              <a:rPr lang="en-US" smtClean="0"/>
              <a:t>9/23/18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2CDD1-52D9-3D4D-B420-3B7B638A0F1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551591-DEDB-A942-9B70-240C24702684}" type="datetimeFigureOut">
              <a:rPr lang="en-US" smtClean="0"/>
              <a:t>9/23/18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2CDD1-52D9-3D4D-B420-3B7B638A0F1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551591-DEDB-A942-9B70-240C24702684}" type="datetimeFigureOut">
              <a:rPr lang="en-US" smtClean="0"/>
              <a:t>9/23/18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92CDD1-52D9-3D4D-B420-3B7B638A0F1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551591-DEDB-A942-9B70-240C24702684}" type="datetimeFigureOut">
              <a:rPr lang="en-US" smtClean="0"/>
              <a:t>9/23/18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92CDD1-52D9-3D4D-B420-3B7B638A0F1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551591-DEDB-A942-9B70-240C24702684}" type="datetimeFigureOut">
              <a:rPr lang="en-US" smtClean="0"/>
              <a:t>9/23/18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92CDD1-52D9-3D4D-B420-3B7B638A0F1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551591-DEDB-A942-9B70-240C24702684}" type="datetimeFigureOut">
              <a:rPr lang="en-US" smtClean="0"/>
              <a:t>9/23/18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92CDD1-52D9-3D4D-B420-3B7B638A0F1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551591-DEDB-A942-9B70-240C24702684}" type="datetimeFigureOut">
              <a:rPr lang="en-US" smtClean="0"/>
              <a:t>9/23/18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92CDD1-52D9-3D4D-B420-3B7B638A0F1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551591-DEDB-A942-9B70-240C24702684}" type="datetimeFigureOut">
              <a:rPr lang="en-US" smtClean="0"/>
              <a:t>9/23/18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92CDD1-52D9-3D4D-B420-3B7B638A0F1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551591-DEDB-A942-9B70-240C24702684}" type="datetimeFigureOut">
              <a:rPr lang="en-US" smtClean="0"/>
              <a:t>9/23/18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2CDD1-52D9-3D4D-B420-3B7B638A0F1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723941" cy="1143000"/>
          </a:xfrm>
        </p:spPr>
        <p:txBody>
          <a:bodyPr/>
          <a:lstStyle/>
          <a:p>
            <a:r>
              <a:rPr lang="en-US" dirty="0">
                <a:solidFill>
                  <a:srgbClr val="FF0000"/>
                </a:solidFill>
              </a:rPr>
              <a:t>Mercury</a:t>
            </a:r>
          </a:p>
        </p:txBody>
      </p:sp>
      <p:sp>
        <p:nvSpPr>
          <p:cNvPr id="3" name="Content Placeholder 2"/>
          <p:cNvSpPr>
            <a:spLocks noGrp="1"/>
          </p:cNvSpPr>
          <p:nvPr>
            <p:ph idx="1"/>
          </p:nvPr>
        </p:nvSpPr>
        <p:spPr>
          <a:xfrm>
            <a:off x="457200" y="1600200"/>
            <a:ext cx="7821219" cy="4525963"/>
          </a:xfrm>
        </p:spPr>
        <p:txBody>
          <a:bodyPr/>
          <a:lstStyle/>
          <a:p>
            <a:pPr algn="r">
              <a:buNone/>
            </a:pPr>
            <a:r>
              <a:rPr lang="en-US" dirty="0"/>
              <a:t>Basic data</a:t>
            </a:r>
          </a:p>
        </p:txBody>
      </p:sp>
      <p:pic>
        <p:nvPicPr>
          <p:cNvPr id="4" name="Picture 3"/>
          <p:cNvPicPr>
            <a:picLocks noChangeAspect="1"/>
          </p:cNvPicPr>
          <p:nvPr/>
        </p:nvPicPr>
        <p:blipFill>
          <a:blip r:embed="rId2"/>
          <a:stretch>
            <a:fillRect/>
          </a:stretch>
        </p:blipFill>
        <p:spPr>
          <a:xfrm>
            <a:off x="5617790" y="491248"/>
            <a:ext cx="2829347" cy="2782452"/>
          </a:xfrm>
          <a:prstGeom prst="rect">
            <a:avLst/>
          </a:prstGeom>
        </p:spPr>
      </p:pic>
      <p:sp>
        <p:nvSpPr>
          <p:cNvPr id="5" name="TextBox 4"/>
          <p:cNvSpPr txBox="1"/>
          <p:nvPr/>
        </p:nvSpPr>
        <p:spPr>
          <a:xfrm>
            <a:off x="5906311" y="121915"/>
            <a:ext cx="2372109" cy="369332"/>
          </a:xfrm>
          <a:prstGeom prst="rect">
            <a:avLst/>
          </a:prstGeom>
          <a:noFill/>
        </p:spPr>
        <p:txBody>
          <a:bodyPr wrap="square" rtlCol="0">
            <a:spAutoFit/>
          </a:bodyPr>
          <a:lstStyle/>
          <a:p>
            <a:r>
              <a:rPr lang="en-US" dirty="0"/>
              <a:t>North hemisphere</a:t>
            </a:r>
          </a:p>
        </p:txBody>
      </p:sp>
      <p:sp>
        <p:nvSpPr>
          <p:cNvPr id="6" name="TextBox 5"/>
          <p:cNvSpPr txBox="1"/>
          <p:nvPr/>
        </p:nvSpPr>
        <p:spPr>
          <a:xfrm>
            <a:off x="4993820" y="6488668"/>
            <a:ext cx="4150180" cy="369332"/>
          </a:xfrm>
          <a:prstGeom prst="rect">
            <a:avLst/>
          </a:prstGeom>
          <a:noFill/>
        </p:spPr>
        <p:txBody>
          <a:bodyPr wrap="square" rtlCol="0">
            <a:spAutoFit/>
          </a:bodyPr>
          <a:lstStyle/>
          <a:p>
            <a:r>
              <a:rPr lang="en-US" dirty="0"/>
              <a:t>South hemisphere from MESSENGER</a:t>
            </a:r>
          </a:p>
        </p:txBody>
      </p:sp>
      <p:pic>
        <p:nvPicPr>
          <p:cNvPr id="7" name="Picture 6"/>
          <p:cNvPicPr>
            <a:picLocks noChangeAspect="1"/>
          </p:cNvPicPr>
          <p:nvPr/>
        </p:nvPicPr>
        <p:blipFill>
          <a:blip r:embed="rId3"/>
          <a:stretch>
            <a:fillRect/>
          </a:stretch>
        </p:blipFill>
        <p:spPr>
          <a:xfrm>
            <a:off x="5562668" y="3429000"/>
            <a:ext cx="2884469" cy="2852463"/>
          </a:xfrm>
          <a:prstGeom prst="rect">
            <a:avLst/>
          </a:prstGeom>
        </p:spPr>
      </p:pic>
      <p:sp>
        <p:nvSpPr>
          <p:cNvPr id="8" name="TextBox 7"/>
          <p:cNvSpPr txBox="1"/>
          <p:nvPr/>
        </p:nvSpPr>
        <p:spPr>
          <a:xfrm>
            <a:off x="457200" y="1417638"/>
            <a:ext cx="4536620" cy="5262979"/>
          </a:xfrm>
          <a:prstGeom prst="rect">
            <a:avLst/>
          </a:prstGeom>
          <a:noFill/>
        </p:spPr>
        <p:txBody>
          <a:bodyPr wrap="square" rtlCol="0">
            <a:spAutoFit/>
          </a:bodyPr>
          <a:lstStyle/>
          <a:p>
            <a:r>
              <a:rPr lang="en-US" sz="2400" dirty="0"/>
              <a:t>Basic data:</a:t>
            </a:r>
          </a:p>
          <a:p>
            <a:r>
              <a:rPr lang="en-US" sz="2400" dirty="0"/>
              <a:t>Radius is 0.38 of Earth’s</a:t>
            </a:r>
          </a:p>
          <a:p>
            <a:r>
              <a:rPr lang="en-US" sz="2400" dirty="0"/>
              <a:t>Mass is 0.06 of Earth’s</a:t>
            </a:r>
          </a:p>
          <a:p>
            <a:r>
              <a:rPr lang="en-US" sz="2400" dirty="0"/>
              <a:t> </a:t>
            </a:r>
          </a:p>
          <a:p>
            <a:r>
              <a:rPr lang="en-US" sz="2400" dirty="0"/>
              <a:t>Orbit has </a:t>
            </a:r>
            <a:r>
              <a:rPr lang="en-US" sz="2400" dirty="0" err="1"/>
              <a:t>e</a:t>
            </a:r>
            <a:r>
              <a:rPr lang="en-US" sz="2400" dirty="0"/>
              <a:t>=0.2, a=0.39AU</a:t>
            </a:r>
          </a:p>
          <a:p>
            <a:r>
              <a:rPr lang="en-US" sz="2400" dirty="0"/>
              <a:t>Orbital period 88 days</a:t>
            </a:r>
          </a:p>
          <a:p>
            <a:r>
              <a:rPr lang="en-US" sz="2400" dirty="0"/>
              <a:t>Rotation period of Mercury</a:t>
            </a:r>
          </a:p>
          <a:p>
            <a:r>
              <a:rPr lang="en-US" sz="2400" dirty="0"/>
              <a:t> is 2/3 of this: 58.7 days</a:t>
            </a:r>
          </a:p>
          <a:p>
            <a:endParaRPr lang="en-US" sz="2400" dirty="0"/>
          </a:p>
          <a:p>
            <a:r>
              <a:rPr lang="en-US" sz="2400" dirty="0"/>
              <a:t>Atmosphere is effectively absent, but recently water and organic deposits have been found in north pole craters where sunlight never reaches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97920" y="875344"/>
            <a:ext cx="8493120" cy="414764"/>
          </a:xfrm>
          <a:prstGeom prst="rect">
            <a:avLst/>
          </a:prstGeom>
          <a:noFill/>
          <a:ln w="9525">
            <a:noFill/>
            <a:round/>
            <a:headEnd/>
            <a:tailEnd/>
          </a:ln>
          <a:effectLst/>
        </p:spPr>
        <p:txBody>
          <a:bodyPr lIns="0" tIns="0" rIns="0" bIns="0">
            <a:prstTxWarp prst="textNoShape">
              <a:avLst/>
            </a:prstTxWarp>
          </a:bodyP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400" b="1" dirty="0">
                <a:solidFill>
                  <a:srgbClr val="000000"/>
                </a:solidFill>
                <a:latin typeface="Arial" charset="0"/>
                <a:ea typeface="msgothic" charset="0"/>
                <a:cs typeface="msgothic" charset="0"/>
              </a:rPr>
              <a:t> </a:t>
            </a:r>
            <a:endParaRPr lang="en-GB" b="1" dirty="0">
              <a:solidFill>
                <a:srgbClr val="000000"/>
              </a:solidFill>
              <a:latin typeface="Arial" charset="0"/>
              <a:ea typeface="msgothic" charset="0"/>
              <a:cs typeface="msgothic" charset="0"/>
            </a:endParaRPr>
          </a:p>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b="1" dirty="0">
                <a:solidFill>
                  <a:srgbClr val="000000"/>
                </a:solidFill>
                <a:latin typeface="Arial" charset="0"/>
                <a:ea typeface="msgothic" charset="0"/>
                <a:cs typeface="msgothic" charset="0"/>
              </a:rPr>
              <a:t> </a:t>
            </a:r>
          </a:p>
        </p:txBody>
      </p:sp>
      <p:pic>
        <p:nvPicPr>
          <p:cNvPr id="3074" name="Picture 2"/>
          <p:cNvPicPr>
            <a:picLocks noChangeAspect="1" noChangeArrowheads="1"/>
          </p:cNvPicPr>
          <p:nvPr/>
        </p:nvPicPr>
        <p:blipFill>
          <a:blip r:embed="rId3"/>
          <a:srcRect/>
          <a:stretch>
            <a:fillRect/>
          </a:stretch>
        </p:blipFill>
        <p:spPr bwMode="auto">
          <a:xfrm>
            <a:off x="7729920" y="5943505"/>
            <a:ext cx="1226880" cy="652388"/>
          </a:xfrm>
          <a:prstGeom prst="rect">
            <a:avLst/>
          </a:prstGeom>
          <a:noFill/>
          <a:ln w="9525">
            <a:noFill/>
            <a:round/>
            <a:headEnd/>
            <a:tailEnd/>
          </a:ln>
          <a:effectLst/>
        </p:spPr>
      </p:pic>
      <p:pic>
        <p:nvPicPr>
          <p:cNvPr id="3075" name="Picture 3"/>
          <p:cNvPicPr>
            <a:picLocks noChangeAspect="1" noChangeArrowheads="1"/>
          </p:cNvPicPr>
          <p:nvPr/>
        </p:nvPicPr>
        <p:blipFill>
          <a:blip r:embed="rId4"/>
          <a:srcRect/>
          <a:stretch>
            <a:fillRect/>
          </a:stretch>
        </p:blipFill>
        <p:spPr bwMode="auto">
          <a:xfrm>
            <a:off x="546479" y="1861324"/>
            <a:ext cx="5496792" cy="4082181"/>
          </a:xfrm>
          <a:prstGeom prst="rect">
            <a:avLst/>
          </a:prstGeom>
          <a:noFill/>
          <a:ln w="9525">
            <a:noFill/>
            <a:round/>
            <a:headEnd/>
            <a:tailEnd/>
          </a:ln>
          <a:effectLst/>
        </p:spPr>
      </p:pic>
      <p:sp>
        <p:nvSpPr>
          <p:cNvPr id="3076" name="Text Box 4"/>
          <p:cNvSpPr txBox="1">
            <a:spLocks noChangeArrowheads="1"/>
          </p:cNvSpPr>
          <p:nvPr/>
        </p:nvSpPr>
        <p:spPr bwMode="auto">
          <a:xfrm>
            <a:off x="1537643" y="6595893"/>
            <a:ext cx="3918240" cy="231864"/>
          </a:xfrm>
          <a:prstGeom prst="rect">
            <a:avLst/>
          </a:prstGeom>
          <a:noFill/>
          <a:ln w="9525">
            <a:noFill/>
            <a:round/>
            <a:headEnd/>
            <a:tailEnd/>
          </a:ln>
          <a:effectLst/>
        </p:spPr>
        <p:txBody>
          <a:bodyPr lIns="0" tIns="0" rIns="0" bIns="0">
            <a:prstTxWarp prst="textNoShape">
              <a:avLst/>
            </a:prstTxWarp>
          </a:bodyPr>
          <a:lstStyle/>
          <a:p>
            <a:pPr>
              <a:tabLst>
                <a:tab pos="656650" algn="l"/>
                <a:tab pos="1313299" algn="l"/>
                <a:tab pos="1969949" algn="l"/>
                <a:tab pos="2626599" algn="l"/>
                <a:tab pos="3283248" algn="l"/>
              </a:tabLst>
            </a:pPr>
            <a:r>
              <a:rPr lang="en-GB" sz="1100" b="1" dirty="0">
                <a:solidFill>
                  <a:srgbClr val="000000"/>
                </a:solidFill>
                <a:latin typeface="Arial" charset="0"/>
                <a:ea typeface="msgothic" charset="0"/>
                <a:cs typeface="msgothic" charset="0"/>
              </a:rPr>
              <a:t>J W Head et al. Science 2011</a:t>
            </a:r>
          </a:p>
        </p:txBody>
      </p:sp>
      <p:sp>
        <p:nvSpPr>
          <p:cNvPr id="3077" name="Text Box 5"/>
          <p:cNvSpPr txBox="1">
            <a:spLocks noChangeArrowheads="1"/>
          </p:cNvSpPr>
          <p:nvPr/>
        </p:nvSpPr>
        <p:spPr bwMode="auto">
          <a:xfrm>
            <a:off x="97920" y="6613175"/>
            <a:ext cx="4930560" cy="3470764"/>
          </a:xfrm>
          <a:prstGeom prst="rect">
            <a:avLst/>
          </a:prstGeom>
          <a:noFill/>
          <a:ln w="9525">
            <a:noFill/>
            <a:round/>
            <a:headEnd/>
            <a:tailEnd/>
          </a:ln>
          <a:effectLst/>
        </p:spPr>
        <p:txBody>
          <a:bodyPr lIns="0" tIns="0" rIns="0" bIns="0">
            <a:prstTxWarp prst="textNoShape">
              <a:avLst/>
            </a:prstTxWarp>
          </a:bodyPr>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charset="0"/>
                <a:ea typeface="msgothic" charset="0"/>
                <a:cs typeface="msgothic" charset="0"/>
              </a:rPr>
              <a:t>Published by AAAS</a:t>
            </a:r>
          </a:p>
        </p:txBody>
      </p:sp>
      <p:sp>
        <p:nvSpPr>
          <p:cNvPr id="7" name="TextBox 6"/>
          <p:cNvSpPr txBox="1"/>
          <p:nvPr/>
        </p:nvSpPr>
        <p:spPr>
          <a:xfrm>
            <a:off x="6670358" y="2156698"/>
            <a:ext cx="1931531" cy="2308324"/>
          </a:xfrm>
          <a:prstGeom prst="rect">
            <a:avLst/>
          </a:prstGeom>
          <a:noFill/>
        </p:spPr>
        <p:txBody>
          <a:bodyPr wrap="square" rtlCol="0">
            <a:spAutoFit/>
          </a:bodyPr>
          <a:lstStyle/>
          <a:p>
            <a:r>
              <a:rPr lang="en-GB" b="1" dirty="0">
                <a:solidFill>
                  <a:srgbClr val="000000"/>
                </a:solidFill>
                <a:latin typeface="Arial" charset="0"/>
                <a:ea typeface="msgothic" charset="0"/>
                <a:cs typeface="msgothic" charset="0"/>
              </a:rPr>
              <a:t>Smooth plains at high northern latitudes</a:t>
            </a:r>
          </a:p>
          <a:p>
            <a:r>
              <a:rPr lang="en-US" dirty="0"/>
              <a:t>Red circles: craters</a:t>
            </a:r>
          </a:p>
          <a:p>
            <a:r>
              <a:rPr lang="en-US" dirty="0"/>
              <a:t>Blue circles: ‘ghost’ craters covered by volcanic outflows</a:t>
            </a:r>
          </a:p>
        </p:txBody>
      </p:sp>
      <p:sp>
        <p:nvSpPr>
          <p:cNvPr id="8" name="TextBox 7"/>
          <p:cNvSpPr txBox="1"/>
          <p:nvPr/>
        </p:nvSpPr>
        <p:spPr>
          <a:xfrm>
            <a:off x="546479" y="476329"/>
            <a:ext cx="7284883" cy="1384995"/>
          </a:xfrm>
          <a:prstGeom prst="rect">
            <a:avLst/>
          </a:prstGeom>
          <a:noFill/>
        </p:spPr>
        <p:txBody>
          <a:bodyPr wrap="square" rtlCol="0">
            <a:spAutoFit/>
          </a:bodyPr>
          <a:lstStyle/>
          <a:p>
            <a:r>
              <a:rPr lang="en-US" sz="2800" b="1" dirty="0"/>
              <a:t>Lots of craters BUT evidence of “volcanic activity” from MESSENGER:</a:t>
            </a:r>
            <a:endParaRPr lang="en-GB" sz="2800" b="1" dirty="0">
              <a:solidFill>
                <a:srgbClr val="000000"/>
              </a:solidFill>
              <a:latin typeface="Arial" charset="0"/>
              <a:ea typeface="msgothic" charset="0"/>
              <a:cs typeface="msgothic" charset="0"/>
            </a:endParaRPr>
          </a:p>
          <a:p>
            <a:r>
              <a:rPr lang="en-US" sz="2800" b="1" dirty="0"/>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86680D-A1C9-A947-83E3-D43B5EB9A69F}"/>
              </a:ext>
            </a:extLst>
          </p:cNvPr>
          <p:cNvSpPr txBox="1"/>
          <p:nvPr/>
        </p:nvSpPr>
        <p:spPr>
          <a:xfrm>
            <a:off x="2584174" y="583096"/>
            <a:ext cx="4227443" cy="646331"/>
          </a:xfrm>
          <a:prstGeom prst="rect">
            <a:avLst/>
          </a:prstGeom>
          <a:noFill/>
        </p:spPr>
        <p:txBody>
          <a:bodyPr wrap="square" rtlCol="0">
            <a:spAutoFit/>
          </a:bodyPr>
          <a:lstStyle/>
          <a:p>
            <a:r>
              <a:rPr lang="en-US" sz="3600" b="1" dirty="0">
                <a:solidFill>
                  <a:srgbClr val="00B050"/>
                </a:solidFill>
              </a:rPr>
              <a:t>Question:</a:t>
            </a:r>
          </a:p>
        </p:txBody>
      </p:sp>
      <p:sp>
        <p:nvSpPr>
          <p:cNvPr id="3" name="TextBox 2">
            <a:extLst>
              <a:ext uri="{FF2B5EF4-FFF2-40B4-BE49-F238E27FC236}">
                <a16:creationId xmlns:a16="http://schemas.microsoft.com/office/drawing/2014/main" id="{E712413D-D238-8D41-A102-76F8CC082342}"/>
              </a:ext>
            </a:extLst>
          </p:cNvPr>
          <p:cNvSpPr txBox="1"/>
          <p:nvPr/>
        </p:nvSpPr>
        <p:spPr>
          <a:xfrm>
            <a:off x="1139687" y="1802296"/>
            <a:ext cx="6400800" cy="1815882"/>
          </a:xfrm>
          <a:prstGeom prst="rect">
            <a:avLst/>
          </a:prstGeom>
          <a:noFill/>
        </p:spPr>
        <p:txBody>
          <a:bodyPr wrap="square" rtlCol="0">
            <a:spAutoFit/>
          </a:bodyPr>
          <a:lstStyle/>
          <a:p>
            <a:r>
              <a:rPr lang="en-US" sz="2800" dirty="0"/>
              <a:t>Does evidence for  part of the planet being molten in the past mean evidence for plate tectonics, or could other things cause melting of a planet’s surface?</a:t>
            </a:r>
          </a:p>
        </p:txBody>
      </p:sp>
    </p:spTree>
    <p:extLst>
      <p:ext uri="{BB962C8B-B14F-4D97-AF65-F5344CB8AC3E}">
        <p14:creationId xmlns:p14="http://schemas.microsoft.com/office/powerpoint/2010/main" val="2147877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0" y="1138257"/>
            <a:ext cx="6937645" cy="414764"/>
          </a:xfrm>
          <a:prstGeom prst="rect">
            <a:avLst/>
          </a:prstGeom>
          <a:noFill/>
          <a:ln w="9525">
            <a:noFill/>
            <a:round/>
            <a:headEnd/>
            <a:tailEnd/>
          </a:ln>
          <a:effectLst/>
        </p:spPr>
        <p:txBody>
          <a:bodyPr lIns="0" tIns="0" rIns="0" bIns="0">
            <a:prstTxWarp prst="textNoShape">
              <a:avLst/>
            </a:prstTxWarp>
          </a:bodyP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sz="1500" b="1" dirty="0">
              <a:solidFill>
                <a:srgbClr val="000000"/>
              </a:solidFill>
              <a:latin typeface="Arial" charset="0"/>
              <a:ea typeface="msgothic" charset="0"/>
              <a:cs typeface="msgothic" charset="0"/>
            </a:endParaRPr>
          </a:p>
        </p:txBody>
      </p:sp>
      <p:pic>
        <p:nvPicPr>
          <p:cNvPr id="3074" name="Picture 2"/>
          <p:cNvPicPr>
            <a:picLocks noChangeAspect="1" noChangeArrowheads="1"/>
          </p:cNvPicPr>
          <p:nvPr/>
        </p:nvPicPr>
        <p:blipFill>
          <a:blip r:embed="rId3"/>
          <a:srcRect/>
          <a:stretch>
            <a:fillRect/>
          </a:stretch>
        </p:blipFill>
        <p:spPr bwMode="auto">
          <a:xfrm>
            <a:off x="7729920" y="5943505"/>
            <a:ext cx="1226880" cy="652388"/>
          </a:xfrm>
          <a:prstGeom prst="rect">
            <a:avLst/>
          </a:prstGeom>
          <a:noFill/>
          <a:ln w="9525">
            <a:noFill/>
            <a:round/>
            <a:headEnd/>
            <a:tailEnd/>
          </a:ln>
          <a:effectLst/>
        </p:spPr>
      </p:pic>
      <p:pic>
        <p:nvPicPr>
          <p:cNvPr id="3075" name="Picture 3"/>
          <p:cNvPicPr>
            <a:picLocks noChangeAspect="1" noChangeArrowheads="1"/>
          </p:cNvPicPr>
          <p:nvPr/>
        </p:nvPicPr>
        <p:blipFill>
          <a:blip r:embed="rId4"/>
          <a:srcRect/>
          <a:stretch>
            <a:fillRect/>
          </a:stretch>
        </p:blipFill>
        <p:spPr bwMode="auto">
          <a:xfrm>
            <a:off x="4940881" y="381640"/>
            <a:ext cx="3700320" cy="5321628"/>
          </a:xfrm>
          <a:prstGeom prst="rect">
            <a:avLst/>
          </a:prstGeom>
          <a:noFill/>
          <a:ln w="9525">
            <a:noFill/>
            <a:round/>
            <a:headEnd/>
            <a:tailEnd/>
          </a:ln>
          <a:effectLst/>
        </p:spPr>
      </p:pic>
      <p:sp>
        <p:nvSpPr>
          <p:cNvPr id="3076" name="Text Box 4"/>
          <p:cNvSpPr txBox="1">
            <a:spLocks noChangeArrowheads="1"/>
          </p:cNvSpPr>
          <p:nvPr/>
        </p:nvSpPr>
        <p:spPr bwMode="auto">
          <a:xfrm>
            <a:off x="5225760" y="5943505"/>
            <a:ext cx="3918240" cy="231864"/>
          </a:xfrm>
          <a:prstGeom prst="rect">
            <a:avLst/>
          </a:prstGeom>
          <a:noFill/>
          <a:ln w="9525">
            <a:noFill/>
            <a:round/>
            <a:headEnd/>
            <a:tailEnd/>
          </a:ln>
          <a:effectLst/>
        </p:spPr>
        <p:txBody>
          <a:bodyPr lIns="0" tIns="0" rIns="0" bIns="0">
            <a:prstTxWarp prst="textNoShape">
              <a:avLst/>
            </a:prstTxWarp>
          </a:bodyPr>
          <a:lstStyle/>
          <a:p>
            <a:pPr>
              <a:tabLst>
                <a:tab pos="656650" algn="l"/>
                <a:tab pos="1313299" algn="l"/>
                <a:tab pos="1969949" algn="l"/>
                <a:tab pos="2626599" algn="l"/>
                <a:tab pos="3283248" algn="l"/>
              </a:tabLst>
            </a:pPr>
            <a:r>
              <a:rPr lang="en-GB" sz="1100" b="1" dirty="0">
                <a:solidFill>
                  <a:srgbClr val="000000"/>
                </a:solidFill>
                <a:latin typeface="Arial" charset="0"/>
                <a:ea typeface="msgothic" charset="0"/>
                <a:cs typeface="msgothic" charset="0"/>
              </a:rPr>
              <a:t>W B McKinnon Science 2012</a:t>
            </a:r>
          </a:p>
        </p:txBody>
      </p:sp>
      <p:sp>
        <p:nvSpPr>
          <p:cNvPr id="3077" name="Text Box 5"/>
          <p:cNvSpPr txBox="1">
            <a:spLocks noChangeArrowheads="1"/>
          </p:cNvSpPr>
          <p:nvPr/>
        </p:nvSpPr>
        <p:spPr bwMode="auto">
          <a:xfrm>
            <a:off x="1111493" y="7038532"/>
            <a:ext cx="4930560" cy="3470764"/>
          </a:xfrm>
          <a:prstGeom prst="rect">
            <a:avLst/>
          </a:prstGeom>
          <a:noFill/>
          <a:ln w="9525">
            <a:noFill/>
            <a:round/>
            <a:headEnd/>
            <a:tailEnd/>
          </a:ln>
          <a:effectLst/>
        </p:spPr>
        <p:txBody>
          <a:bodyPr lIns="0" tIns="0" rIns="0" bIns="0">
            <a:prstTxWarp prst="textNoShape">
              <a:avLst/>
            </a:prstTxWarp>
          </a:bodyPr>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charset="0"/>
                <a:ea typeface="msgothic" charset="0"/>
                <a:cs typeface="msgothic" charset="0"/>
              </a:rPr>
              <a:t>Published by AAAS</a:t>
            </a:r>
          </a:p>
        </p:txBody>
      </p:sp>
      <p:sp>
        <p:nvSpPr>
          <p:cNvPr id="7" name="TextBox 6"/>
          <p:cNvSpPr txBox="1"/>
          <p:nvPr/>
        </p:nvSpPr>
        <p:spPr>
          <a:xfrm>
            <a:off x="610998" y="381640"/>
            <a:ext cx="3210733" cy="3139321"/>
          </a:xfrm>
          <a:prstGeom prst="rect">
            <a:avLst/>
          </a:prstGeom>
          <a:noFill/>
        </p:spPr>
        <p:txBody>
          <a:bodyPr wrap="square" rtlCol="0">
            <a:spAutoFit/>
          </a:bodyPr>
          <a:lstStyle/>
          <a:p>
            <a:r>
              <a:rPr lang="en-US" dirty="0"/>
              <a:t>Once internal compression is taken into account, larger density than Earth</a:t>
            </a:r>
          </a:p>
          <a:p>
            <a:endParaRPr lang="en-US" dirty="0"/>
          </a:p>
          <a:p>
            <a:r>
              <a:rPr lang="en-US" dirty="0"/>
              <a:t>Mapping by CWRU’s  Steve Hauck has shown that it has a much smaller mantle and larger core than other terrestrial planets</a:t>
            </a:r>
          </a:p>
          <a:p>
            <a:r>
              <a:rPr lang="en-US" dirty="0"/>
              <a:t>Mercury has a magnetic field due to motions in molten core</a:t>
            </a:r>
          </a:p>
        </p:txBody>
      </p:sp>
      <p:pic>
        <p:nvPicPr>
          <p:cNvPr id="8" name="Picture 7"/>
          <p:cNvPicPr>
            <a:picLocks noChangeAspect="1"/>
          </p:cNvPicPr>
          <p:nvPr/>
        </p:nvPicPr>
        <p:blipFill>
          <a:blip r:embed="rId5"/>
          <a:stretch>
            <a:fillRect/>
          </a:stretch>
        </p:blipFill>
        <p:spPr>
          <a:xfrm>
            <a:off x="97920" y="4012076"/>
            <a:ext cx="4531251" cy="2291568"/>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6879</TotalTime>
  <Words>403</Words>
  <Application>Microsoft Macintosh PowerPoint</Application>
  <PresentationFormat>On-screen Show (4:3)</PresentationFormat>
  <Paragraphs>33</Paragraphs>
  <Slides>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msgothic</vt:lpstr>
      <vt:lpstr>Office Theme</vt:lpstr>
      <vt:lpstr>Mercury</vt:lpstr>
      <vt:lpstr>PowerPoint Presentation</vt:lpstr>
      <vt:lpstr>PowerPoint Presentation</vt:lpstr>
      <vt:lpstr>PowerPoint Presentation</vt:lpstr>
    </vt:vector>
  </TitlesOfParts>
  <Company>Astronomy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Mercury</dc:title>
  <dc:creator>Heather  Morrison</dc:creator>
  <cp:lastModifiedBy>Microsoft Office User</cp:lastModifiedBy>
  <cp:revision>8</cp:revision>
  <cp:lastPrinted>2018-09-24T14:11:35Z</cp:lastPrinted>
  <dcterms:created xsi:type="dcterms:W3CDTF">2013-09-25T22:18:57Z</dcterms:created>
  <dcterms:modified xsi:type="dcterms:W3CDTF">2018-09-24T14:14:30Z</dcterms:modified>
</cp:coreProperties>
</file>