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1" ContentType="image/p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3" r:id="rId11"/>
    <p:sldId id="286" r:id="rId12"/>
    <p:sldId id="266" r:id="rId13"/>
    <p:sldId id="267" r:id="rId14"/>
    <p:sldId id="268" r:id="rId15"/>
    <p:sldId id="269" r:id="rId16"/>
    <p:sldId id="270" r:id="rId17"/>
    <p:sldId id="271" r:id="rId18"/>
    <p:sldId id="284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048" autoAdjust="0"/>
    <p:restoredTop sz="94660"/>
  </p:normalViewPr>
  <p:slideViewPr>
    <p:cSldViewPr snapToGrid="0">
      <p:cViewPr varScale="1">
        <p:scale>
          <a:sx n="67" d="100"/>
          <a:sy n="67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39EB-7B8B-44AF-A647-1A7A0B184528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53A-A54C-43A6-8617-36ECC9D2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6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39EB-7B8B-44AF-A647-1A7A0B184528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53A-A54C-43A6-8617-36ECC9D2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6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39EB-7B8B-44AF-A647-1A7A0B184528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53A-A54C-43A6-8617-36ECC9D2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1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39EB-7B8B-44AF-A647-1A7A0B184528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53A-A54C-43A6-8617-36ECC9D2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3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39EB-7B8B-44AF-A647-1A7A0B184528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53A-A54C-43A6-8617-36ECC9D2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2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39EB-7B8B-44AF-A647-1A7A0B184528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53A-A54C-43A6-8617-36ECC9D2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4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39EB-7B8B-44AF-A647-1A7A0B184528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53A-A54C-43A6-8617-36ECC9D2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8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39EB-7B8B-44AF-A647-1A7A0B184528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53A-A54C-43A6-8617-36ECC9D2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2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39EB-7B8B-44AF-A647-1A7A0B184528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53A-A54C-43A6-8617-36ECC9D2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9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39EB-7B8B-44AF-A647-1A7A0B184528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53A-A54C-43A6-8617-36ECC9D2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1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39EB-7B8B-44AF-A647-1A7A0B184528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9F53A-A54C-43A6-8617-36ECC9D2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0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D39EB-7B8B-44AF-A647-1A7A0B184528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9F53A-A54C-43A6-8617-36ECC9D2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0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1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Orbits and Kepler’s 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Kepler's laws: apply to planets around the Sun, moons around planets, comets, binary stars</a:t>
                </a:r>
              </a:p>
              <a:p>
                <a:endParaRPr lang="en-US" dirty="0"/>
              </a:p>
              <a:p>
                <a:pPr lvl="0"/>
                <a:r>
                  <a:rPr lang="en-US" dirty="0"/>
                  <a:t>The planets move in elliptical orbits with the Sun at one focus: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𝐸𝑙𝑙𝑖𝑝𝑡𝑖𝑐𝑖𝑡𝑦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 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is the semi-major axis</a:t>
                </a:r>
              </a:p>
              <a:p>
                <a:pPr lvl="1"/>
                <a:r>
                  <a:rPr lang="en-US" dirty="0"/>
                  <a:t>b is the semi-minor axis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111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321D-2D19-1B45-AD68-E05FEFBD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              </a:t>
            </a:r>
            <a:r>
              <a:rPr lang="en-US" b="1" dirty="0">
                <a:solidFill>
                  <a:srgbClr val="FF0000"/>
                </a:solidFill>
              </a:rPr>
              <a:t>Energy of Orbits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2747-6D12-114E-AA0D-2113D10B1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>
                <a:solidFill>
                  <a:srgbClr val="00B050"/>
                </a:solidFill>
              </a:rPr>
              <a:t>Question: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are the two major contributions to the Earth’s orbital energy?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1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321D-2D19-1B45-AD68-E05FEFBD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                      </a:t>
            </a:r>
            <a:r>
              <a:rPr lang="en-US" b="1" dirty="0">
                <a:solidFill>
                  <a:srgbClr val="FF0000"/>
                </a:solidFill>
              </a:rPr>
              <a:t>Energy of Orbits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2747-6D12-114E-AA0D-2113D10B1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>
                <a:solidFill>
                  <a:srgbClr val="00B050"/>
                </a:solidFill>
              </a:rPr>
              <a:t>Question: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are the two major contributions to the Earth’s orbital energy?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</a:rPr>
              <a:t>Answer:</a:t>
            </a:r>
          </a:p>
          <a:p>
            <a:pPr marL="0" indent="0" algn="ctr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dirty="0"/>
              <a:t>Kinetic and potential energy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0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43916" y="225062"/>
                <a:ext cx="8229600" cy="649850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Kinetic energy: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Gravitational Potential Energy:</a:t>
                </a:r>
              </a:p>
              <a:p>
                <a:pPr algn="ctr"/>
                <a:r>
                  <a:rPr lang="en-US" dirty="0"/>
                  <a:t>Since the gravitational force is a central force, energy is conserved and we can define potential energy.</a:t>
                </a:r>
              </a:p>
              <a:p>
                <a:pPr algn="ctr"/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Derive formula for gravitational </a:t>
                </a:r>
                <a:r>
                  <a:rPr lang="en-US" dirty="0" err="1">
                    <a:solidFill>
                      <a:srgbClr val="FF0000"/>
                    </a:solidFill>
                  </a:rPr>
                  <a:t>p.e</a:t>
                </a:r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</a:p>
              <a:p>
                <a:pPr algn="ctr"/>
                <a:r>
                  <a:rPr lang="en-US" dirty="0"/>
                  <a:t>What is the work involved in pushing a planet away from the Sun?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Using vector notation: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∆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3916" y="225062"/>
                <a:ext cx="8229600" cy="6498501"/>
              </a:xfrm>
              <a:blipFill>
                <a:blip r:embed="rId2"/>
                <a:stretch>
                  <a:fillRect t="-1758" r="-770" b="-3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851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72491" y="139337"/>
                <a:ext cx="8229600" cy="649850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Using the gravitational force law and the fact that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 are in the same direction:</a:t>
                </a:r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= </m:t>
                      </m:r>
                      <m:nary>
                        <m:naryPr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𝐺𝑀𝑚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𝑑𝑟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Integrating: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𝐺𝑀𝑚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Pushing all the way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and </a:t>
                </a:r>
                <a:r>
                  <a:rPr lang="en-US" u="sng" dirty="0"/>
                  <a:t>defining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𝑀𝑚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 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2491" y="139337"/>
                <a:ext cx="8229600" cy="6498501"/>
              </a:xfrm>
              <a:blipFill>
                <a:blip r:embed="rId2"/>
                <a:stretch>
                  <a:fillRect t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ame 1">
            <a:extLst>
              <a:ext uri="{FF2B5EF4-FFF2-40B4-BE49-F238E27FC236}">
                <a16:creationId xmlns:a16="http://schemas.microsoft.com/office/drawing/2014/main" id="{AAA7EEB6-7748-B144-9685-BC74898EFDA3}"/>
              </a:ext>
            </a:extLst>
          </p:cNvPr>
          <p:cNvSpPr/>
          <p:nvPr/>
        </p:nvSpPr>
        <p:spPr>
          <a:xfrm>
            <a:off x="4614863" y="5129213"/>
            <a:ext cx="2957512" cy="1214437"/>
          </a:xfrm>
          <a:prstGeom prst="fram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66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72491" y="139337"/>
                <a:ext cx="8229600" cy="649850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Looking at an asteroid in orbit around the Sun: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Total energy of the system: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𝑆𝑢𝑛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𝑎𝑠𝑡𝑒𝑟𝑜𝑖𝑑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𝑎𝑠𝑡𝑒𝑟𝑜𝑖𝑑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2491" y="139337"/>
                <a:ext cx="8229600" cy="649850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776A157-637D-5B46-B023-A7F11184C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391" y="1186586"/>
            <a:ext cx="5511799" cy="23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9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891" y="61753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B050"/>
                </a:solidFill>
              </a:rPr>
              <a:t>Question:</a:t>
            </a:r>
            <a:endParaRPr 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72491" y="2228850"/>
                <a:ext cx="8229600" cy="440898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We can ignore the term for the Sun’s K.E. here. Why?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sz="3600" u="sng" dirty="0">
                    <a:solidFill>
                      <a:srgbClr val="00B050"/>
                    </a:solidFill>
                  </a:rPr>
                  <a:t>Answer:</a:t>
                </a:r>
              </a:p>
              <a:p>
                <a:pPr marL="0" indent="0" algn="ctr">
                  <a:buNone/>
                </a:pPr>
                <a:endParaRPr lang="en-US" sz="3600" u="sng" dirty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𝑉𝑒𝑙𝑜𝑐𝑖𝑡𝑦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i="1" dirty="0"/>
              </a:p>
              <a:p>
                <a:pPr marL="0" indent="0" algn="ctr">
                  <a:buNone/>
                </a:pPr>
                <a:r>
                  <a:rPr lang="en-US" i="1" dirty="0"/>
                  <a:t>P is the period (same for both)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2491" y="2228850"/>
                <a:ext cx="8229600" cy="4408988"/>
              </a:xfrm>
              <a:blipFill>
                <a:blip r:embed="rId2"/>
                <a:stretch>
                  <a:fillRect t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607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72491" y="161925"/>
                <a:ext cx="8229600" cy="647591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𝑆𝑢𝑛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𝑎𝑠𝑡𝑒𝑟𝑜𝑖𝑑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aseline="-25000">
                                <a:latin typeface="Cambria Math" panose="02040503050406030204" pitchFamily="18" charset="0"/>
                              </a:rPr>
                              <m:t>☉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☉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&amp;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𝑐𝑒𝑛𝑡𝑒𝑟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𝑚𝑎𝑠𝑠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aseline="-25000">
                            <a:latin typeface="Cambria Math" panose="02040503050406030204" pitchFamily="18" charset="0"/>
                          </a:rPr>
                          <m:t>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𝑎𝑠𝑡𝑒𝑟𝑜𝑖𝑑</m:t>
                            </m:r>
                          </m:e>
                        </m:d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sz="3200" dirty="0">
                    <a:solidFill>
                      <a:srgbClr val="0070C0"/>
                    </a:solidFill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𝑇𝑜𝑡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𝑀𝑚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2491" y="161925"/>
                <a:ext cx="8229600" cy="64759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340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1024" y="129812"/>
                <a:ext cx="11058525" cy="649850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For a circular orbit: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Kepler’s third law in full form: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h𝑒𝑟𝑒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We can use this formula to estimate the mass of an object once we have something orbiting it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024" y="129812"/>
                <a:ext cx="11058525" cy="649850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487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A36F-0918-7940-B949-067CA1D8F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40CF94-350F-2146-8497-0069AB9A07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𝑘𝑖𝑛𝑒𝑡𝑖𝑐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𝑒𝑛𝑒𝑟𝑔𝑦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𝑚𝑀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(Same formula applies for ellipse, semi-major axis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40CF94-350F-2146-8497-0069AB9A07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410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1024" y="129812"/>
                <a:ext cx="11058525" cy="649850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We can now simplify the formula for the total energy:</a:t>
                </a:r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𝑇𝑜𝑡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𝑇𝑜𝑡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𝑔𝑀𝑚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 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𝑇𝑜𝑡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 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𝑇𝑜𝑡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&lt;0→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𝑏𝑜𝑢𝑛𝑑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Formula holds for any bound orbit, using a (semi-major axis) for r.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𝑇𝑜𝑡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Depends only on a</a:t>
                </a:r>
                <a:r>
                  <a:rPr lang="en-US" dirty="0"/>
                  <a:t>, not eccentricity.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024" y="129812"/>
                <a:ext cx="11058525" cy="6498501"/>
              </a:xfrm>
              <a:blipFill>
                <a:blip r:embed="rId2"/>
                <a:stretch>
                  <a:fillRect t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55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Orbits and Kepler’s Laws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491" y="1417639"/>
            <a:ext cx="8229600" cy="5220199"/>
          </a:xfrm>
        </p:spPr>
        <p:txBody>
          <a:bodyPr>
            <a:normAutofit/>
          </a:bodyPr>
          <a:lstStyle/>
          <a:p>
            <a:pPr marL="571500" indent="-571500">
              <a:buAutoNum type="arabicPeriod" startAt="2"/>
            </a:pPr>
            <a:r>
              <a:rPr lang="en-US" dirty="0"/>
              <a:t>A line from the Sun to a planet sweeps out equal areas in equal times.</a:t>
            </a:r>
          </a:p>
          <a:p>
            <a:pPr marL="571500" indent="-571500">
              <a:buAutoNum type="arabicPeriod" startAt="2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373" y="2875597"/>
            <a:ext cx="47625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72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7026" y="365126"/>
            <a:ext cx="4676774" cy="59499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n-lt"/>
              </a:rPr>
              <a:t>Three orbits, with the same semi-major axis but different eccentricities, have the </a:t>
            </a:r>
            <a:r>
              <a:rPr lang="en-US" sz="3200" u="sng" dirty="0">
                <a:latin typeface="+mn-lt"/>
              </a:rPr>
              <a:t>same amount of orbital energy</a:t>
            </a:r>
            <a:r>
              <a:rPr lang="en-US" sz="3200" dirty="0">
                <a:latin typeface="+mn-lt"/>
              </a:rPr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0" y="241300"/>
            <a:ext cx="5661980" cy="6357312"/>
          </a:xfrm>
        </p:spPr>
      </p:pic>
    </p:spTree>
    <p:extLst>
      <p:ext uri="{BB962C8B-B14F-4D97-AF65-F5344CB8AC3E}">
        <p14:creationId xmlns:p14="http://schemas.microsoft.com/office/powerpoint/2010/main" val="431089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7026" y="365126"/>
            <a:ext cx="4676774" cy="59499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n-lt"/>
              </a:rPr>
              <a:t>Closed orbits are in the shape of ellipses; as the energy increases, the orbit stretches out towards infinity until the orbit is a parabola and the body escapes.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752073"/>
            <a:ext cx="4648200" cy="540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31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1024" y="129812"/>
                <a:ext cx="11058525" cy="649850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For all bound orbits: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i="1" dirty="0"/>
                  <a:t>Where r is the present radius,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i="1" dirty="0"/>
                  <a:t>And a is the semi-major axis of the ellipse.</a:t>
                </a:r>
                <a:endParaRPr lang="en-US" dirty="0"/>
              </a:p>
              <a:p>
                <a:pPr marL="0" lvl="0" indent="0" algn="ctr">
                  <a:buNone/>
                </a:pPr>
                <a:endParaRPr lang="en-US" dirty="0"/>
              </a:p>
              <a:p>
                <a:pPr marL="0" lvl="0" indent="0" algn="ctr">
                  <a:buNone/>
                </a:pPr>
                <a:r>
                  <a:rPr lang="en-US" dirty="0"/>
                  <a:t>Mass m cancels: orbit is the same for Jupiter or a matchbox, it depends on M (Sun’s mass) and a.</a:t>
                </a:r>
              </a:p>
              <a:p>
                <a:pPr marL="0" lvl="0" indent="0" algn="ctr">
                  <a:buNone/>
                </a:pPr>
                <a:r>
                  <a:rPr lang="en-US" dirty="0"/>
                  <a:t>Total orbital energy doesn’t change but K and U trade off.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General formula for circular velocity: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024" y="129812"/>
                <a:ext cx="11058525" cy="6498501"/>
              </a:xfrm>
              <a:blipFill>
                <a:blip r:embed="rId2"/>
                <a:stretch>
                  <a:fillRect l="-344" t="-1559" r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609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1024" y="581025"/>
                <a:ext cx="11058525" cy="5743575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You can use these formulae to work out speed and period of the Hubble Space Telescope, in its low-Earth orbit (600 km from the surface).</a:t>
                </a:r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𝑐𝑖𝑟𝑐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𝐸𝑎𝑟𝑡h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6.67×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×6×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6378+600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=7.6 km/s</a:t>
                </a:r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=96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024" y="581025"/>
                <a:ext cx="11058525" cy="5743575"/>
              </a:xfrm>
              <a:blipFill>
                <a:blip r:embed="rId2"/>
                <a:stretch>
                  <a:fillRect t="-2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423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85725"/>
            <a:ext cx="8686800" cy="1503363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Escape Velocity: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7251" y="1123951"/>
                <a:ext cx="10306050" cy="551388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Take a satellite in orbit about the earth. If it burns fuel and increases total energy, eventually total energy will be zero and it will no longer be bound to the earth.</a:t>
                </a:r>
              </a:p>
              <a:p>
                <a:pPr marL="0" indent="0" algn="ctr">
                  <a:buNone/>
                </a:pPr>
                <a:r>
                  <a:rPr lang="en-US" dirty="0"/>
                  <a:t> 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.=0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𝑒𝑠𝑐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1" y="1123951"/>
                <a:ext cx="10306050" cy="5513888"/>
              </a:xfrm>
              <a:blipFill>
                <a:blip r:embed="rId2"/>
                <a:stretch>
                  <a:fillRect t="-1839" r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467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1025" y="228601"/>
                <a:ext cx="10086976" cy="6629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At the surface of Earth: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11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Escape velocity from the solar system at 1AU:</a:t>
                </a:r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 baseline="-25000">
                                      <a:latin typeface="Cambria Math" panose="02040503050406030204" pitchFamily="18" charset="0"/>
                                    </a:rPr>
                                    <m:t>☉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𝐴𝑈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=4.2×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=4.2×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=42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Question:</a:t>
                </a: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What is the escape velocity from the solar system at the surface of the Sun ?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For comparison, the Sun’s orbital motion about the center of the Galaxy is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 220 km/s.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025" y="228601"/>
                <a:ext cx="10086976" cy="6629400"/>
              </a:xfrm>
              <a:blipFill>
                <a:blip r:embed="rId2"/>
                <a:stretch>
                  <a:fillRect t="-1338" r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000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85725"/>
            <a:ext cx="8686800" cy="1503363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Synchronous Satellites: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7251" y="1123951"/>
                <a:ext cx="10306050" cy="551388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Escape velocity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circular velocity at the same r.</a:t>
                </a:r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⊙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𝑣𝑒𝑙𝑜𝑐𝑖𝑡𝑦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Synchronous satellite: </a:t>
                </a:r>
              </a:p>
              <a:p>
                <a:pPr marL="0" indent="0" algn="ctr">
                  <a:buNone/>
                </a:pPr>
                <a:r>
                  <a:rPr lang="en-US" dirty="0"/>
                  <a:t>Takes 1 day to complete ITS orbit, going in same direction as Earth’s rotation, so it appears fixed above one point.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7251" y="1123951"/>
                <a:ext cx="10306050" cy="5513888"/>
              </a:xfrm>
              <a:blipFill>
                <a:blip r:embed="rId2"/>
                <a:stretch>
                  <a:fillRect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321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1024" y="228601"/>
                <a:ext cx="11058525" cy="6629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b="1" dirty="0">
                    <a:solidFill>
                      <a:srgbClr val="00B050"/>
                    </a:solidFill>
                  </a:rPr>
                  <a:t>Distance from Earth?</a:t>
                </a:r>
              </a:p>
              <a:p>
                <a:pPr marL="0" indent="0" algn="ctr">
                  <a:buNone/>
                </a:pPr>
                <a:r>
                  <a:rPr lang="en-US" dirty="0"/>
                  <a:t>Kepler’s third law: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𝑒𝑎𝑟𝑡h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Period = 1 day = 24×3600s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Solve for 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𝑒𝑎𝑟𝑡h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24×3600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×6 .7×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−8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×6×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27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4.2×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42,000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Earth’s radius is 6378 km, so this is about 35,600 km above the surface.</a:t>
                </a:r>
              </a:p>
              <a:p>
                <a:pPr marL="0" indent="0" algn="ctr">
                  <a:buNone/>
                </a:pPr>
                <a:r>
                  <a:rPr lang="en-US" dirty="0"/>
                  <a:t>Quite different from low-Earth orbit!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024" y="228601"/>
                <a:ext cx="11058525" cy="6629400"/>
              </a:xfrm>
              <a:blipFill>
                <a:blip r:embed="rId2"/>
                <a:stretch>
                  <a:fillRect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69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5250" y="228601"/>
                <a:ext cx="12287250" cy="6629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4400" b="1" dirty="0">
                    <a:solidFill>
                      <a:srgbClr val="C00000"/>
                    </a:solidFill>
                  </a:rPr>
                  <a:t>Kepler’s second law revisited:</a:t>
                </a:r>
              </a:p>
              <a:p>
                <a:pPr marL="0" indent="0" algn="ctr">
                  <a:buNone/>
                </a:pPr>
                <a:endParaRPr lang="en-US" sz="4400" b="1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/>
                  <a:t>Working in the center of mass frame</a:t>
                </a:r>
              </a:p>
              <a:p>
                <a:pPr marL="0" indent="0" algn="ctr">
                  <a:buNone/>
                </a:pPr>
                <a:r>
                  <a:rPr lang="en-US" dirty="0"/>
                  <a:t> Now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 algn="ctr">
                  <a:buNone/>
                </a:pPr>
                <a:r>
                  <a:rPr lang="en-US" dirty="0"/>
                  <a:t>Reduced mass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5250" y="228601"/>
                <a:ext cx="12287250" cy="6629400"/>
              </a:xfrm>
              <a:blipFill>
                <a:blip r:embed="rId2"/>
                <a:stretch>
                  <a:fillRect t="-2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3CD67B8-D19D-7B42-933A-26A332122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1" y="4115108"/>
            <a:ext cx="4089400" cy="241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B8486F-5848-4C46-8B86-DB63B11D0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5" y="4186487"/>
            <a:ext cx="3105150" cy="250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4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EAA6-0ACF-B247-8863-98D9FA116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030989-E254-A945-90C9-A879E9EC0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47448"/>
                <a:ext cx="8153400" cy="515706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Total orbital angular momentum of the system: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This reduces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𝜇</m:t>
                      </m:r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In general, the two-body problem may be treated as a one-body problem with the reduced mass mu moving about total mass M located at radius r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030989-E254-A945-90C9-A879E9EC0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47448"/>
                <a:ext cx="8153400" cy="5157066"/>
              </a:xfrm>
              <a:blipFill>
                <a:blip r:embed="rId2"/>
                <a:stretch>
                  <a:fillRect l="-311" t="-1966" r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9471853-1591-A14F-9372-23E1D552B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004" y="1690688"/>
            <a:ext cx="2878261" cy="238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6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Orbits and Kepler’s Laws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72491" y="1417639"/>
                <a:ext cx="8229600" cy="5220199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dirty="0"/>
                  <a:t>3.	More distant planets orbit the Sun at slower 	average speeds, obeying a precise mathematical 	relationship.</a:t>
                </a:r>
              </a:p>
              <a:p>
                <a:pPr lvl="1"/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𝑇h𝑒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𝐻𝑎𝑟𝑚𝑜𝑛𝑖𝑐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𝐿𝑎𝑤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i="1" dirty="0"/>
              </a:p>
              <a:p>
                <a:pPr lvl="1"/>
                <a:r>
                  <a:rPr lang="en-US" i="1" dirty="0"/>
                  <a:t>p is the planet’s orbital period in years</a:t>
                </a:r>
                <a:endParaRPr lang="en-US" dirty="0"/>
              </a:p>
              <a:p>
                <a:pPr lvl="1"/>
                <a:endParaRPr lang="en-US" i="1" dirty="0"/>
              </a:p>
              <a:p>
                <a:pPr lvl="1"/>
                <a:r>
                  <a:rPr lang="en-US" i="1" dirty="0"/>
                  <a:t>a is its average distance from the sun in Astronomical Units (AU)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2491" y="1417639"/>
                <a:ext cx="8229600" cy="5220199"/>
              </a:xfrm>
              <a:blipFill>
                <a:blip r:embed="rId2"/>
                <a:stretch>
                  <a:fillRect l="-1387" t="-1942" r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29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Center of Mass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491" y="1417639"/>
            <a:ext cx="8229600" cy="5220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The Earth and the Sun both orbit around their common center of mass.</a:t>
            </a:r>
          </a:p>
          <a:p>
            <a:pPr marL="0" indent="0" algn="ctr">
              <a:buNone/>
            </a:pPr>
            <a:r>
              <a:rPr lang="en-US" dirty="0"/>
              <a:t>Putting the center of mass at the origin: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98171" y="5007429"/>
                <a:ext cx="9374253" cy="141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𝑀𝑅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𝑚𝑟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r>
                  <a:rPr lang="en-US" sz="2800" dirty="0"/>
                  <a:t>                                 Reduced mass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𝑚𝑀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71" y="5007429"/>
                <a:ext cx="9374253" cy="14120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CABCF77-609F-8A4D-99E5-486CF6FC9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009762"/>
            <a:ext cx="7635059" cy="199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8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Center of Mass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491" y="1417639"/>
            <a:ext cx="8229600" cy="5220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So a more correct statement of Kepler’s first law is:</a:t>
            </a:r>
          </a:p>
          <a:p>
            <a:pPr marL="0" indent="0" algn="ctr">
              <a:buNone/>
            </a:pPr>
            <a:r>
              <a:rPr lang="en-US" dirty="0"/>
              <a:t>Each planet moves on an elliptical orbit with the center of mass at one focus.</a:t>
            </a:r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u="sng" dirty="0">
                <a:solidFill>
                  <a:srgbClr val="00B050"/>
                </a:solidFill>
              </a:rPr>
              <a:t>Question:</a:t>
            </a:r>
            <a:endParaRPr lang="en-US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dirty="0"/>
              <a:t>The Sun has a mass of 2×10</a:t>
            </a:r>
            <a:r>
              <a:rPr lang="en-US" baseline="30000" dirty="0"/>
              <a:t>30</a:t>
            </a:r>
            <a:r>
              <a:rPr lang="en-US" dirty="0"/>
              <a:t> kg and the Earth has a mass of 6×10</a:t>
            </a:r>
            <a:r>
              <a:rPr lang="en-US" baseline="30000" dirty="0"/>
              <a:t>24</a:t>
            </a:r>
            <a:r>
              <a:rPr lang="en-US" dirty="0"/>
              <a:t> kg.</a:t>
            </a:r>
          </a:p>
          <a:p>
            <a:pPr marL="0" indent="0" algn="ctr">
              <a:buNone/>
            </a:pPr>
            <a:r>
              <a:rPr lang="en-US" dirty="0"/>
              <a:t>1 AU = 1.5×10</a:t>
            </a:r>
            <a:r>
              <a:rPr lang="en-US" baseline="30000" dirty="0"/>
              <a:t>11 </a:t>
            </a:r>
            <a:r>
              <a:rPr lang="en-US" dirty="0"/>
              <a:t>m; The Sun’s radius is 7×10</a:t>
            </a:r>
            <a:r>
              <a:rPr lang="en-US" baseline="30000" dirty="0"/>
              <a:t>8 </a:t>
            </a:r>
            <a:r>
              <a:rPr lang="en-US" dirty="0"/>
              <a:t>m</a:t>
            </a:r>
          </a:p>
          <a:p>
            <a:pPr marL="0" indent="0" algn="ctr">
              <a:buNone/>
            </a:pPr>
            <a:r>
              <a:rPr lang="en-US" dirty="0"/>
              <a:t>Is the Sun-Earth’s center of mass inside the Sun or outside?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0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B050"/>
                </a:solidFill>
              </a:rPr>
              <a:t>Question:</a:t>
            </a:r>
            <a:endParaRPr 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72491" y="1417639"/>
                <a:ext cx="8229600" cy="522019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Prove Kepler’s second law, using conservation of angular momentum.</a:t>
                </a:r>
              </a:p>
              <a:p>
                <a:pPr marL="0" indent="0" algn="ctr">
                  <a:buNone/>
                </a:pPr>
                <a:r>
                  <a:rPr lang="en-US" sz="3200" dirty="0">
                    <a:solidFill>
                      <a:srgbClr val="C00000"/>
                    </a:solidFill>
                  </a:rPr>
                  <a:t>(Use a circular orbit for simplicity)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Hint: draw a diagram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Hint: What area is swept out in time </a:t>
                </a:r>
                <a:r>
                  <a:rPr lang="en-US" dirty="0" err="1"/>
                  <a:t>dt</a:t>
                </a:r>
                <a:r>
                  <a:rPr lang="en-US" dirty="0"/>
                  <a:t>?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Hint: Angular momentum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2491" y="1417639"/>
                <a:ext cx="8229600" cy="5220199"/>
              </a:xfrm>
              <a:blipFill>
                <a:blip r:embed="rId2"/>
                <a:stretch>
                  <a:fillRect l="-1233" t="-2427" r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32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76546" y="539931"/>
                <a:ext cx="8782594" cy="609790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time </a:t>
                </a:r>
                <a:r>
                  <a:rPr lang="en-US" dirty="0" err="1"/>
                  <a:t>dt</a:t>
                </a:r>
                <a:r>
                  <a:rPr lang="en-US" dirty="0"/>
                  <a:t>, a planet moves an angle dϴ along its orbit.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Area of wedge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Distance moved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area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6546" y="539931"/>
                <a:ext cx="8782594" cy="6097907"/>
              </a:xfrm>
              <a:blipFill>
                <a:blip r:embed="rId2"/>
                <a:stretch>
                  <a:fillRect l="-1388" t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46" y="1226580"/>
            <a:ext cx="3635055" cy="55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8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72491" y="566057"/>
                <a:ext cx="8229600" cy="607178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Angular momentum: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𝑚𝑟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Conservation of angular momentum at any point:</a:t>
                </a:r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The planet’s mass is unchanged, so:</a:t>
                </a:r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2491" y="566057"/>
                <a:ext cx="8229600" cy="6071781"/>
              </a:xfrm>
              <a:blipFill>
                <a:blip r:embed="rId2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34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72491" y="566057"/>
                <a:ext cx="8229600" cy="607178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In time </a:t>
                </a:r>
                <a:r>
                  <a:rPr lang="en-US" i="1" dirty="0"/>
                  <a:t>t</a:t>
                </a:r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𝑎𝑟𝑒𝑎</m:t>
                    </m:r>
                  </m:oMath>
                </a14:m>
                <a:r>
                  <a:rPr lang="en-US" dirty="0"/>
                  <a:t> =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 doesn’t change along the orbit, neither does the area.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So Kepler’s second law is simply a statement that angular momentum is conserved in the Solar System</a:t>
                </a:r>
              </a:p>
              <a:p>
                <a:pPr marL="0" indent="0" algn="ctr">
                  <a:buNone/>
                </a:pPr>
                <a:endParaRPr lang="en-US" u="sng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2491" y="566057"/>
                <a:ext cx="8229600" cy="6071781"/>
              </a:xfrm>
              <a:blipFill>
                <a:blip r:embed="rId2"/>
                <a:stretch>
                  <a:fillRect l="-462" t="-1670" r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146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10578</TotalTime>
  <Words>1174</Words>
  <Application>Microsoft Macintosh PowerPoint</Application>
  <PresentationFormat>Widescreen</PresentationFormat>
  <Paragraphs>220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Orbits and Kepler’s Laws</vt:lpstr>
      <vt:lpstr>Orbits and Kepler’s Laws</vt:lpstr>
      <vt:lpstr>Orbits and Kepler’s Laws</vt:lpstr>
      <vt:lpstr>Center of Mass</vt:lpstr>
      <vt:lpstr>Center of Mass</vt:lpstr>
      <vt:lpstr>Question:</vt:lpstr>
      <vt:lpstr>PowerPoint Presentation</vt:lpstr>
      <vt:lpstr> </vt:lpstr>
      <vt:lpstr> </vt:lpstr>
      <vt:lpstr>                       Energy of Orbits</vt:lpstr>
      <vt:lpstr>                       Energy of Orbits</vt:lpstr>
      <vt:lpstr>PowerPoint Presentation</vt:lpstr>
      <vt:lpstr>PowerPoint Presentation</vt:lpstr>
      <vt:lpstr>PowerPoint Presentation</vt:lpstr>
      <vt:lpstr>Question:</vt:lpstr>
      <vt:lpstr>PowerPoint Presentation</vt:lpstr>
      <vt:lpstr>PowerPoint Presentation</vt:lpstr>
      <vt:lpstr>PowerPoint Presentation</vt:lpstr>
      <vt:lpstr>PowerPoint Presentation</vt:lpstr>
      <vt:lpstr>Three orbits, with the same semi-major axis but different eccentricities, have the same amount of orbital energy.</vt:lpstr>
      <vt:lpstr>Closed orbits are in the shape of ellipses; as the energy increases, the orbit stretches out towards infinity until the orbit is a parabola and the body escapes.</vt:lpstr>
      <vt:lpstr>PowerPoint Presentation</vt:lpstr>
      <vt:lpstr>PowerPoint Presentation</vt:lpstr>
      <vt:lpstr>Escape Velocity:</vt:lpstr>
      <vt:lpstr>PowerPoint Presentation</vt:lpstr>
      <vt:lpstr>Synchronous Satellites: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54</cp:revision>
  <dcterms:created xsi:type="dcterms:W3CDTF">2018-08-24T16:04:36Z</dcterms:created>
  <dcterms:modified xsi:type="dcterms:W3CDTF">2018-10-16T21:18:34Z</dcterms:modified>
</cp:coreProperties>
</file>