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0" r:id="rId3"/>
    <p:sldId id="258" r:id="rId4"/>
    <p:sldId id="273" r:id="rId5"/>
    <p:sldId id="271" r:id="rId6"/>
    <p:sldId id="261" r:id="rId7"/>
    <p:sldId id="259" r:id="rId8"/>
    <p:sldId id="262" r:id="rId9"/>
    <p:sldId id="263" r:id="rId10"/>
    <p:sldId id="265" r:id="rId11"/>
    <p:sldId id="266" r:id="rId12"/>
    <p:sldId id="267" r:id="rId13"/>
    <p:sldId id="274" r:id="rId14"/>
    <p:sldId id="275" r:id="rId15"/>
    <p:sldId id="268" r:id="rId16"/>
    <p:sldId id="269" r:id="rId17"/>
    <p:sldId id="270" r:id="rId18"/>
    <p:sldId id="264" r:id="rId19"/>
    <p:sldId id="272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5"/>
    <p:restoredTop sz="94231"/>
  </p:normalViewPr>
  <p:slideViewPr>
    <p:cSldViewPr snapToGrid="0" snapToObjects="1">
      <p:cViewPr>
        <p:scale>
          <a:sx n="80" d="100"/>
          <a:sy n="80" d="100"/>
        </p:scale>
        <p:origin x="304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40338-AAD3-8F45-8BE8-4E1EB5751C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7C92D0-BE8B-4245-932D-EC5D3C3E7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36F99-AAE9-2D4F-9E4B-F8C7770F3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F5E44-FF26-D945-8042-B55F9D75A132}" type="datetimeFigureOut">
              <a:rPr lang="en-US" smtClean="0"/>
              <a:t>10/14/18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708F6C-FFEC-0E4C-8A4F-2C032C6C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CA137A-DFB5-2D40-902F-EB0F9B561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D6734-EF30-B641-AFC2-26F27E315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832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64FC9-B660-C94D-BF3D-61E443B2A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D43100-F7F0-FD4D-A226-41C8665FE5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3F432-BC1C-8A45-A200-83C476D34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F5E44-FF26-D945-8042-B55F9D75A132}" type="datetimeFigureOut">
              <a:rPr lang="en-US" smtClean="0"/>
              <a:t>10/14/18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502DE7-6C83-1E4E-9CAB-5ED096F6E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DBC6D-63BD-D04D-83E5-CD0D667F8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D6734-EF30-B641-AFC2-26F27E315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974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1C9B5D-06DA-974D-A40A-B3D31FCBED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BD382D-C0E0-CD4B-A386-F2D7C98A34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13AE2-10FF-8346-B1E0-D3FFBFC6B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F5E44-FF26-D945-8042-B55F9D75A132}" type="datetimeFigureOut">
              <a:rPr lang="en-US" smtClean="0"/>
              <a:t>10/14/18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A43D1F-1F78-C848-B6EA-B0AF23419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1D4B1-1EF4-F341-BD48-1C1B0AFC6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D6734-EF30-B641-AFC2-26F27E315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452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D0E60-9F5D-504F-90A6-A2F38CFE3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F3D8D-BE06-9142-BFF2-E713980FC4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40506E-DAA4-0344-A6C0-EF8066F8F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F5E44-FF26-D945-8042-B55F9D75A132}" type="datetimeFigureOut">
              <a:rPr lang="en-US" smtClean="0"/>
              <a:t>10/14/18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FE2A9-39EE-6345-B022-DF4F978F2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69088-F5F1-5846-98EC-D95E541D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D6734-EF30-B641-AFC2-26F27E315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54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D1A83-0BA0-7C46-AA5C-99E4A6776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AAE6A7-CCE0-684C-BD64-93803F38F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419BD-ADD0-1F49-B7A5-67ECD42C1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F5E44-FF26-D945-8042-B55F9D75A132}" type="datetimeFigureOut">
              <a:rPr lang="en-US" smtClean="0"/>
              <a:t>10/14/18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BB5A41-C622-0D4A-8908-A5AC53E64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A8F0E-C3E9-7F44-88A8-4A3BC9F25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D6734-EF30-B641-AFC2-26F27E315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855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ED710-E040-384B-B149-DF941DAE8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91C14-5AB3-2046-AEAF-A063CF7D4D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7048CA-C38F-2A4C-9877-0A9BEE7449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89BE57-4BA7-9D43-B808-6B0AF7A7D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F5E44-FF26-D945-8042-B55F9D75A132}" type="datetimeFigureOut">
              <a:rPr lang="en-US" smtClean="0"/>
              <a:t>10/14/18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BBB0D6-3A77-3C4C-9EDD-E1D2B45B5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0E99EF-F08D-CA41-94FD-E9A0F2801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D6734-EF30-B641-AFC2-26F27E315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580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04706-DFF0-3C4F-A534-78B9406FE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DBA070-429F-214D-AE92-D4E83BA66C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A1A48E-6C02-CA4D-B466-693DD2249D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87BC39-5788-EB45-B151-3081DF3EFF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EB45E6-08DF-0A41-829D-F3ADED6E8F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12FD05-94C5-4446-9B8B-B83564CED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F5E44-FF26-D945-8042-B55F9D75A132}" type="datetimeFigureOut">
              <a:rPr lang="en-US" smtClean="0"/>
              <a:t>10/14/18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7B7D29-E96B-E14B-8A66-A96F65451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1317D0-9A52-464E-88FD-E22551D09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D6734-EF30-B641-AFC2-26F27E315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033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32990-C737-FC45-B107-AA4C50E84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C90060-221A-3748-8A6D-AC19C5B56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F5E44-FF26-D945-8042-B55F9D75A132}" type="datetimeFigureOut">
              <a:rPr lang="en-US" smtClean="0"/>
              <a:t>10/14/18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DD8465-B7EE-D24B-91A7-4AEAE5EF3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659852-656F-854E-92BA-1B3844157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D6734-EF30-B641-AFC2-26F27E315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973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EA96A3-CCBA-274A-AFBB-AFCB979CD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F5E44-FF26-D945-8042-B55F9D75A132}" type="datetimeFigureOut">
              <a:rPr lang="en-US" smtClean="0"/>
              <a:t>10/14/18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F7E37A-B7D6-E145-824A-1FDFEEE5F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76A0DE-896B-B849-9783-5E7684C43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D6734-EF30-B641-AFC2-26F27E315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00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49D61-8EB7-2044-B852-574726F84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FAEBD-ED8F-E54A-9EC9-E175981F6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9366C-3B32-454A-9E88-F48237FC75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628BC6-A114-AB40-AFE6-2A82BCA89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F5E44-FF26-D945-8042-B55F9D75A132}" type="datetimeFigureOut">
              <a:rPr lang="en-US" smtClean="0"/>
              <a:t>10/14/18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86AFC4-0491-D844-B2DD-712984D4F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8C9F1F-4712-1240-AAE3-6807AB9D5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D6734-EF30-B641-AFC2-26F27E315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022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2211E-697F-CE40-944C-962990599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C01D2D-4C9E-334D-8AFE-1C9516DCA2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3B5DA8-49C5-2C45-A05A-C2020F834E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366DC6-DE54-6244-AFF7-46D3F71D6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F5E44-FF26-D945-8042-B55F9D75A132}" type="datetimeFigureOut">
              <a:rPr lang="en-US" smtClean="0"/>
              <a:t>10/14/18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53E5C-33DB-F34B-ACEF-ED7B1BE05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D8B595-16DD-C843-99E6-3C28A437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D6734-EF30-B641-AFC2-26F27E315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2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AB9DEA-4022-1445-995B-D54145FD6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FDFE52-991C-D143-B7F8-2E7F4D3BD5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4E726A-1978-8C49-92E7-836B18DA8C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F5E44-FF26-D945-8042-B55F9D75A132}" type="datetimeFigureOut">
              <a:rPr lang="en-US" smtClean="0"/>
              <a:t>10/14/18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FACC1-6ECC-454D-91A7-5D1C8446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59ECE8-3952-C94C-8803-5113AD57FE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D6734-EF30-B641-AFC2-26F27E315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016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049B3-2F23-8642-B3DF-026B0B8C0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Extrasolar planets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81F5C-95D6-B14E-B37A-67949C3A38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00B050"/>
                </a:solidFill>
              </a:rPr>
              <a:t>Q:</a:t>
            </a:r>
          </a:p>
          <a:p>
            <a:pPr marL="0" indent="0">
              <a:buNone/>
            </a:pPr>
            <a:r>
              <a:rPr lang="en-US" sz="3600" dirty="0"/>
              <a:t>Why has it taken astronomers so long to find planets around other stars? What are the observational difficulties?</a:t>
            </a:r>
          </a:p>
        </p:txBody>
      </p:sp>
    </p:spTree>
    <p:extLst>
      <p:ext uri="{BB962C8B-B14F-4D97-AF65-F5344CB8AC3E}">
        <p14:creationId xmlns:p14="http://schemas.microsoft.com/office/powerpoint/2010/main" val="2214913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2A0F4-3689-5F4E-9BF1-FE85B9752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C5787FA-1864-814B-82C6-5DC8C85ADD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7147" y="0"/>
            <a:ext cx="8851232" cy="6725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E84B8A-4D13-D842-B531-FE21F9DB031C}"/>
              </a:ext>
            </a:extLst>
          </p:cNvPr>
          <p:cNvSpPr txBox="1"/>
          <p:nvPr/>
        </p:nvSpPr>
        <p:spPr>
          <a:xfrm>
            <a:off x="9657347" y="5502442"/>
            <a:ext cx="2069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Andrew Howard</a:t>
            </a:r>
          </a:p>
          <a:p>
            <a:r>
              <a:rPr lang="en-US" dirty="0"/>
              <a:t>Caltech</a:t>
            </a:r>
          </a:p>
        </p:txBody>
      </p:sp>
    </p:spTree>
    <p:extLst>
      <p:ext uri="{BB962C8B-B14F-4D97-AF65-F5344CB8AC3E}">
        <p14:creationId xmlns:p14="http://schemas.microsoft.com/office/powerpoint/2010/main" val="1995249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A7C2C-2E5E-324F-93A1-D6F07E155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7234C-6C7B-5447-B138-4FC7ECB2E7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00B050"/>
                </a:solidFill>
              </a:rPr>
              <a:t>Q:</a:t>
            </a:r>
          </a:p>
          <a:p>
            <a:pPr marL="0" indent="0">
              <a:buNone/>
            </a:pPr>
            <a:r>
              <a:rPr lang="en-US" sz="4000" dirty="0"/>
              <a:t>How is the fact that metallicity (the abundance of elements heavier than He) helps form planets a clue to planet formation?</a:t>
            </a:r>
          </a:p>
        </p:txBody>
      </p:sp>
    </p:spTree>
    <p:extLst>
      <p:ext uri="{BB962C8B-B14F-4D97-AF65-F5344CB8AC3E}">
        <p14:creationId xmlns:p14="http://schemas.microsoft.com/office/powerpoint/2010/main" val="3814674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A7C2C-2E5E-324F-93A1-D6F07E155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7234C-6C7B-5447-B138-4FC7ECB2E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34762"/>
            <a:ext cx="10515600" cy="57302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00B050"/>
                </a:solidFill>
              </a:rPr>
              <a:t>Q:</a:t>
            </a:r>
          </a:p>
          <a:p>
            <a:pPr marL="0" indent="0">
              <a:buNone/>
            </a:pPr>
            <a:r>
              <a:rPr lang="en-US" sz="4000" dirty="0"/>
              <a:t>How is the fact that metallicity (the abundance of elements heavier than He) helps form planets a clue to planet formation?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00B050"/>
                </a:solidFill>
              </a:rPr>
              <a:t>A:</a:t>
            </a:r>
          </a:p>
          <a:p>
            <a:pPr marL="0" indent="0">
              <a:buNone/>
            </a:pPr>
            <a:r>
              <a:rPr lang="en-US" sz="4000" dirty="0"/>
              <a:t>Planetary cores are formed of elements which can be solid in protoplanetary disks, </a:t>
            </a:r>
            <a:r>
              <a:rPr lang="en-US" sz="4000" dirty="0" err="1"/>
              <a:t>ie</a:t>
            </a:r>
            <a:r>
              <a:rPr lang="en-US" sz="4000" dirty="0"/>
              <a:t> elements heavier than H and He. Higher metallicity stars will find it easier to form these cores</a:t>
            </a:r>
            <a:r>
              <a:rPr lang="en-US" sz="4000"/>
              <a:t>.  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39891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8A886-0EF5-3B48-B218-2CDDFAB83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Transit method</a:t>
            </a:r>
          </a:p>
        </p:txBody>
      </p:sp>
      <p:pic>
        <p:nvPicPr>
          <p:cNvPr id="4" name="transit_method_single_planet.mp4">
            <a:hlinkClick r:id="" action="ppaction://media"/>
            <a:extLst>
              <a:ext uri="{FF2B5EF4-FFF2-40B4-BE49-F238E27FC236}">
                <a16:creationId xmlns:a16="http://schemas.microsoft.com/office/drawing/2014/main" id="{98AB5656-CFBA-F249-8B7C-85C22243081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3989" y="1491916"/>
            <a:ext cx="8784142" cy="4940968"/>
          </a:xfrm>
        </p:spPr>
      </p:pic>
    </p:spTree>
    <p:extLst>
      <p:ext uri="{BB962C8B-B14F-4D97-AF65-F5344CB8AC3E}">
        <p14:creationId xmlns:p14="http://schemas.microsoft.com/office/powerpoint/2010/main" val="418084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2E59D-F2D7-A247-8D3C-955C922C3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ansit_method_multiple_planets.mp4">
            <a:hlinkClick r:id="" action="ppaction://media"/>
            <a:extLst>
              <a:ext uri="{FF2B5EF4-FFF2-40B4-BE49-F238E27FC236}">
                <a16:creationId xmlns:a16="http://schemas.microsoft.com/office/drawing/2014/main" id="{4F2DE158-B8B8-8A44-9C0A-3AE7FF3C8DC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9805" y="365125"/>
            <a:ext cx="10332390" cy="581183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EC71A3-4DA6-D640-83EE-3C734FF875AF}"/>
              </a:ext>
            </a:extLst>
          </p:cNvPr>
          <p:cNvSpPr txBox="1"/>
          <p:nvPr/>
        </p:nvSpPr>
        <p:spPr>
          <a:xfrm>
            <a:off x="9689432" y="6416842"/>
            <a:ext cx="250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NASA exoplanets site</a:t>
            </a:r>
          </a:p>
        </p:txBody>
      </p:sp>
    </p:spTree>
    <p:extLst>
      <p:ext uri="{BB962C8B-B14F-4D97-AF65-F5344CB8AC3E}">
        <p14:creationId xmlns:p14="http://schemas.microsoft.com/office/powerpoint/2010/main" val="255571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23809-DAD0-A640-8479-1006BF957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Transit observations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ABC4C9-91D2-CB49-B108-F57218EDBA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1185" y="1690688"/>
            <a:ext cx="7696200" cy="4343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7BDD7C-9F15-D74C-931B-C52C5B443BF4}"/>
              </a:ext>
            </a:extLst>
          </p:cNvPr>
          <p:cNvSpPr txBox="1"/>
          <p:nvPr/>
        </p:nvSpPr>
        <p:spPr>
          <a:xfrm>
            <a:off x="8544427" y="1615618"/>
            <a:ext cx="28093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Q:</a:t>
            </a:r>
          </a:p>
          <a:p>
            <a:r>
              <a:rPr lang="en-US" sz="2800" dirty="0"/>
              <a:t> how can we use the light curve to infer the size of the planet?</a:t>
            </a:r>
          </a:p>
        </p:txBody>
      </p:sp>
    </p:spTree>
    <p:extLst>
      <p:ext uri="{BB962C8B-B14F-4D97-AF65-F5344CB8AC3E}">
        <p14:creationId xmlns:p14="http://schemas.microsoft.com/office/powerpoint/2010/main" val="2207680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032E9-738E-C645-A5AD-CC0B5EE93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5EE2441-DE4D-EC4F-9B28-7ED2C9DB10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106" y="553416"/>
            <a:ext cx="8205284" cy="60566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193ABB-7658-AE4C-88D7-C349C75F948F}"/>
              </a:ext>
            </a:extLst>
          </p:cNvPr>
          <p:cNvSpPr txBox="1"/>
          <p:nvPr/>
        </p:nvSpPr>
        <p:spPr>
          <a:xfrm>
            <a:off x="9176084" y="4908884"/>
            <a:ext cx="2839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Andrew Howard Caltech</a:t>
            </a:r>
          </a:p>
        </p:txBody>
      </p:sp>
    </p:spTree>
    <p:extLst>
      <p:ext uri="{BB962C8B-B14F-4D97-AF65-F5344CB8AC3E}">
        <p14:creationId xmlns:p14="http://schemas.microsoft.com/office/powerpoint/2010/main" val="357647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8B036-B796-314E-B3F0-85C00BC82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Observations are (just) reaching Earth mass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A52C6AC-87D1-3544-B5BB-65335F01DD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5663" y="1690688"/>
            <a:ext cx="6980275" cy="508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6857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FA912-CBC7-474A-A981-480FC3FD3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36705" cy="132556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How about the majority of planetary systems?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9AD6F51-A23F-8D48-B190-634BF976F4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2295" y="1478297"/>
            <a:ext cx="5541747" cy="5167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21A071-CF3B-9E46-896C-B0231C52C768}"/>
              </a:ext>
            </a:extLst>
          </p:cNvPr>
          <p:cNvSpPr txBox="1"/>
          <p:nvPr/>
        </p:nvSpPr>
        <p:spPr>
          <a:xfrm>
            <a:off x="5823284" y="1478297"/>
            <a:ext cx="543025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Observations are just allowing us to detect Earth-mass planets.</a:t>
            </a:r>
          </a:p>
          <a:p>
            <a:r>
              <a:rPr lang="en-US" sz="2800" dirty="0"/>
              <a:t>Plot shows percent of systems with a given planet size, from Howard (2013)</a:t>
            </a:r>
          </a:p>
          <a:p>
            <a:endParaRPr lang="en-US" sz="2800" dirty="0"/>
          </a:p>
          <a:p>
            <a:r>
              <a:rPr lang="en-US" sz="2800" b="1" dirty="0">
                <a:solidFill>
                  <a:srgbClr val="C00000"/>
                </a:solidFill>
              </a:rPr>
              <a:t>These numbers are corrected for selection effects from how the planets were found</a:t>
            </a:r>
          </a:p>
          <a:p>
            <a:endParaRPr lang="en-US" sz="2800" dirty="0">
              <a:solidFill>
                <a:srgbClr val="C00000"/>
              </a:solidFill>
            </a:endParaRPr>
          </a:p>
          <a:p>
            <a:r>
              <a:rPr lang="en-US" sz="2800" dirty="0"/>
              <a:t>Smallish planets are more common than large ones!</a:t>
            </a:r>
          </a:p>
        </p:txBody>
      </p:sp>
    </p:spTree>
    <p:extLst>
      <p:ext uri="{BB962C8B-B14F-4D97-AF65-F5344CB8AC3E}">
        <p14:creationId xmlns:p14="http://schemas.microsoft.com/office/powerpoint/2010/main" val="40477256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1AE7C-45D5-F74B-9152-2A972AB35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2364569-6EE0-444E-8D34-B798334263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769" y="843338"/>
            <a:ext cx="5464676" cy="54310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26D4F1-7BBD-B54F-A873-F0E4769DC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843338"/>
            <a:ext cx="5230729" cy="43533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9E345E-5C3C-6546-9D0B-7468723596D0}"/>
              </a:ext>
            </a:extLst>
          </p:cNvPr>
          <p:cNvSpPr txBox="1"/>
          <p:nvPr/>
        </p:nvSpPr>
        <p:spPr>
          <a:xfrm>
            <a:off x="7523747" y="5646821"/>
            <a:ext cx="2855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Howard 2013</a:t>
            </a:r>
          </a:p>
        </p:txBody>
      </p:sp>
    </p:spTree>
    <p:extLst>
      <p:ext uri="{BB962C8B-B14F-4D97-AF65-F5344CB8AC3E}">
        <p14:creationId xmlns:p14="http://schemas.microsoft.com/office/powerpoint/2010/main" val="1606212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049B3-2F23-8642-B3DF-026B0B8C0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Extrasolar planets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81F5C-95D6-B14E-B37A-67949C3A38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00B050"/>
                </a:solidFill>
              </a:rPr>
              <a:t>Q:</a:t>
            </a:r>
          </a:p>
          <a:p>
            <a:pPr marL="0" indent="0">
              <a:buNone/>
            </a:pPr>
            <a:r>
              <a:rPr lang="en-US" sz="3600" dirty="0"/>
              <a:t>Why has it taken astronomers so long to find planets around other stars? What are the observational difficulties?</a:t>
            </a:r>
          </a:p>
          <a:p>
            <a:pPr marL="0" indent="0">
              <a:buNone/>
            </a:pPr>
            <a:r>
              <a:rPr lang="en-US" sz="3600" dirty="0">
                <a:solidFill>
                  <a:srgbClr val="00B050"/>
                </a:solidFill>
              </a:rPr>
              <a:t>A:</a:t>
            </a:r>
            <a:r>
              <a:rPr lang="en-US" sz="3600" dirty="0"/>
              <a:t> </a:t>
            </a:r>
          </a:p>
          <a:p>
            <a:pPr marL="0" indent="0">
              <a:buNone/>
            </a:pPr>
            <a:r>
              <a:rPr lang="en-US" sz="3600" dirty="0"/>
              <a:t>Stars outshine their planets an enormous amount in the optical and the near IR.</a:t>
            </a:r>
          </a:p>
        </p:txBody>
      </p:sp>
    </p:spTree>
    <p:extLst>
      <p:ext uri="{BB962C8B-B14F-4D97-AF65-F5344CB8AC3E}">
        <p14:creationId xmlns:p14="http://schemas.microsoft.com/office/powerpoint/2010/main" val="13475827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6FF31-F451-F343-8CDB-5262472EB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788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What are these super-Earths anyway?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03139E5-6AC4-164D-BFD1-F68BA97782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62351"/>
            <a:ext cx="6461761" cy="49849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75EFC8-D46C-274F-B124-8D936882C3FB}"/>
              </a:ext>
            </a:extLst>
          </p:cNvPr>
          <p:cNvSpPr txBox="1"/>
          <p:nvPr/>
        </p:nvSpPr>
        <p:spPr>
          <a:xfrm>
            <a:off x="9111916" y="5406189"/>
            <a:ext cx="2470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Andrew Howard</a:t>
            </a:r>
          </a:p>
        </p:txBody>
      </p:sp>
    </p:spTree>
    <p:extLst>
      <p:ext uri="{BB962C8B-B14F-4D97-AF65-F5344CB8AC3E}">
        <p14:creationId xmlns:p14="http://schemas.microsoft.com/office/powerpoint/2010/main" val="41954524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CC6ED-6B05-584F-BA0D-A8E890EB1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A847B9A-36B4-DF44-B2E5-11F547A76B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337" y="365125"/>
            <a:ext cx="8902315" cy="63490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38E623-D30E-374F-89C7-1793AA3C903D}"/>
              </a:ext>
            </a:extLst>
          </p:cNvPr>
          <p:cNvSpPr txBox="1"/>
          <p:nvPr/>
        </p:nvSpPr>
        <p:spPr>
          <a:xfrm>
            <a:off x="9084793" y="1102018"/>
            <a:ext cx="297887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Howard et al 2013 show masses and radii of well-studied planets. Solar system objects are in green</a:t>
            </a:r>
          </a:p>
          <a:p>
            <a:r>
              <a:rPr lang="en-US" sz="2800" dirty="0">
                <a:solidFill>
                  <a:srgbClr val="00B050"/>
                </a:solidFill>
              </a:rPr>
              <a:t>Q:</a:t>
            </a:r>
            <a:r>
              <a:rPr lang="en-US" sz="2800" dirty="0"/>
              <a:t> what are the objects which are way above the model for a pure H planet?</a:t>
            </a:r>
          </a:p>
        </p:txBody>
      </p:sp>
    </p:spTree>
    <p:extLst>
      <p:ext uri="{BB962C8B-B14F-4D97-AF65-F5344CB8AC3E}">
        <p14:creationId xmlns:p14="http://schemas.microsoft.com/office/powerpoint/2010/main" val="298960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7FA14-A080-5C48-97E7-C264EE9C8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Detecting exoplanets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EE86CAA-8FAE-E947-96A2-D7FC142318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375" y="1445759"/>
            <a:ext cx="12055625" cy="47580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E987D9-6BD2-9D40-8CCA-A79957FAD134}"/>
              </a:ext>
            </a:extLst>
          </p:cNvPr>
          <p:cNvSpPr txBox="1"/>
          <p:nvPr/>
        </p:nvSpPr>
        <p:spPr>
          <a:xfrm>
            <a:off x="8082643" y="6335486"/>
            <a:ext cx="3102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Andrew Howard, Caltech</a:t>
            </a:r>
          </a:p>
        </p:txBody>
      </p:sp>
    </p:spTree>
    <p:extLst>
      <p:ext uri="{BB962C8B-B14F-4D97-AF65-F5344CB8AC3E}">
        <p14:creationId xmlns:p14="http://schemas.microsoft.com/office/powerpoint/2010/main" val="347247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C9FD4-69C4-D342-AC5C-10B104437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074" y="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Doppler search</a:t>
            </a:r>
          </a:p>
        </p:txBody>
      </p:sp>
      <p:pic>
        <p:nvPicPr>
          <p:cNvPr id="4" name="radial_velocity.mp4">
            <a:hlinkClick r:id="" action="ppaction://media"/>
            <a:extLst>
              <a:ext uri="{FF2B5EF4-FFF2-40B4-BE49-F238E27FC236}">
                <a16:creationId xmlns:a16="http://schemas.microsoft.com/office/drawing/2014/main" id="{891DB1A4-98AD-264A-A29D-52E7252773E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1316" y="1349459"/>
            <a:ext cx="8914191" cy="5014119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1B36C4-1113-5440-8C5B-6A09B2AA91BE}"/>
              </a:ext>
            </a:extLst>
          </p:cNvPr>
          <p:cNvSpPr txBox="1"/>
          <p:nvPr/>
        </p:nvSpPr>
        <p:spPr>
          <a:xfrm>
            <a:off x="9752391" y="6178912"/>
            <a:ext cx="2181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NASA exoplanets site</a:t>
            </a:r>
          </a:p>
        </p:txBody>
      </p:sp>
    </p:spTree>
    <p:extLst>
      <p:ext uri="{BB962C8B-B14F-4D97-AF65-F5344CB8AC3E}">
        <p14:creationId xmlns:p14="http://schemas.microsoft.com/office/powerpoint/2010/main" val="89837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B2ED9-DD51-5F49-8957-FBD21C19F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20" y="1331495"/>
            <a:ext cx="4058653" cy="373781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Known extrasolar planets in 2014: a study in selection biases</a:t>
            </a:r>
            <a:br>
              <a:rPr lang="en-US" b="1" dirty="0">
                <a:solidFill>
                  <a:srgbClr val="FF0000"/>
                </a:solidFill>
              </a:rPr>
            </a:br>
            <a:br>
              <a:rPr lang="en-US" b="1" dirty="0">
                <a:solidFill>
                  <a:srgbClr val="FF0000"/>
                </a:solidFill>
              </a:rPr>
            </a:br>
            <a:r>
              <a:rPr lang="en-US" sz="2700" b="1" dirty="0"/>
              <a:t>Winn and </a:t>
            </a:r>
            <a:r>
              <a:rPr lang="en-US" sz="2700" b="1" dirty="0" err="1"/>
              <a:t>Fabrycky</a:t>
            </a:r>
            <a:r>
              <a:rPr lang="en-US" sz="2700" b="1" dirty="0"/>
              <a:t> 2015</a:t>
            </a:r>
            <a:endParaRPr lang="en-US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292DF63-2255-4F44-AE3B-91602D2CB1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10528" y="252830"/>
            <a:ext cx="8040372" cy="590767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81BEA5-7B42-7942-962C-847AA32DA22A}"/>
              </a:ext>
            </a:extLst>
          </p:cNvPr>
          <p:cNvCxnSpPr>
            <a:stCxn id="4" idx="2"/>
          </p:cNvCxnSpPr>
          <p:nvPr/>
        </p:nvCxnSpPr>
        <p:spPr>
          <a:xfrm>
            <a:off x="8030714" y="6160509"/>
            <a:ext cx="279770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4702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23B15-47EB-F84C-8DA8-A82C665AC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Hot </a:t>
            </a:r>
            <a:r>
              <a:rPr lang="en-US" b="1" dirty="0" err="1">
                <a:solidFill>
                  <a:srgbClr val="FF0000"/>
                </a:solidFill>
              </a:rPr>
              <a:t>Jupiters</a:t>
            </a:r>
            <a:r>
              <a:rPr lang="en-US" b="1" dirty="0">
                <a:solidFill>
                  <a:srgbClr val="FF0000"/>
                </a:solidFill>
              </a:rPr>
              <a:t> – first to be discovered with Doppler searches, but RARE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1391826-C3C9-3D4E-B282-34FDD17298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4475" y="2405356"/>
            <a:ext cx="7150768" cy="44526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20BA90-3540-6947-9669-786992947E49}"/>
              </a:ext>
            </a:extLst>
          </p:cNvPr>
          <p:cNvSpPr txBox="1"/>
          <p:nvPr/>
        </p:nvSpPr>
        <p:spPr>
          <a:xfrm>
            <a:off x="9288379" y="5823284"/>
            <a:ext cx="2197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Andrew Howard, Caltech</a:t>
            </a:r>
          </a:p>
        </p:txBody>
      </p:sp>
    </p:spTree>
    <p:extLst>
      <p:ext uri="{BB962C8B-B14F-4D97-AF65-F5344CB8AC3E}">
        <p14:creationId xmlns:p14="http://schemas.microsoft.com/office/powerpoint/2010/main" val="2315828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9C7A3-D0E2-8849-BB35-8A74FF325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0D8D335-DF5E-EB4F-B735-F4528AD23B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899" y="0"/>
            <a:ext cx="10091057" cy="67204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B9F937-13C8-9042-BBE5-80EDAA073705}"/>
              </a:ext>
            </a:extLst>
          </p:cNvPr>
          <p:cNvSpPr txBox="1"/>
          <p:nvPr/>
        </p:nvSpPr>
        <p:spPr>
          <a:xfrm>
            <a:off x="10738756" y="5878572"/>
            <a:ext cx="1453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Andrew Howard</a:t>
            </a:r>
          </a:p>
        </p:txBody>
      </p:sp>
    </p:spTree>
    <p:extLst>
      <p:ext uri="{BB962C8B-B14F-4D97-AF65-F5344CB8AC3E}">
        <p14:creationId xmlns:p14="http://schemas.microsoft.com/office/powerpoint/2010/main" val="3894700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FADE4-5500-BC43-846A-9069C8989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B12EFF6-F84C-D44C-BFF6-866591CF1F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9652" y="622348"/>
            <a:ext cx="8172715" cy="61000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851AEF-B1AC-C54E-923B-16D149AC5115}"/>
              </a:ext>
            </a:extLst>
          </p:cNvPr>
          <p:cNvSpPr txBox="1"/>
          <p:nvPr/>
        </p:nvSpPr>
        <p:spPr>
          <a:xfrm>
            <a:off x="9480884" y="5309937"/>
            <a:ext cx="1872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Andrew Howard, Caltech</a:t>
            </a:r>
          </a:p>
        </p:txBody>
      </p:sp>
    </p:spTree>
    <p:extLst>
      <p:ext uri="{BB962C8B-B14F-4D97-AF65-F5344CB8AC3E}">
        <p14:creationId xmlns:p14="http://schemas.microsoft.com/office/powerpoint/2010/main" val="2497994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94CCA-02C6-D647-9C8B-F01B66519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Formation of hot </a:t>
            </a:r>
            <a:r>
              <a:rPr lang="en-US" b="1" dirty="0" err="1">
                <a:solidFill>
                  <a:srgbClr val="FF0000"/>
                </a:solidFill>
              </a:rPr>
              <a:t>Jupiters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B92711-BC5D-6F42-B4BB-005BE0A97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It is likely that these Jupiter-mass planets form at several AU (as in our Solar System) and then </a:t>
            </a:r>
            <a:r>
              <a:rPr lang="en-US" sz="3600" dirty="0">
                <a:solidFill>
                  <a:srgbClr val="C00000"/>
                </a:solidFill>
              </a:rPr>
              <a:t>migrate</a:t>
            </a:r>
            <a:r>
              <a:rPr lang="en-US" sz="3600" dirty="0"/>
              <a:t>  close in to their star, by either dissipative interactions with the protoplanetary disk or by planet-planet interactions</a:t>
            </a:r>
          </a:p>
          <a:p>
            <a:pPr marL="0" indent="0">
              <a:buNone/>
            </a:pPr>
            <a:r>
              <a:rPr lang="en-US" sz="3600" dirty="0"/>
              <a:t>Thus their existence is not a challenge to the condensation theory of planet formation</a:t>
            </a:r>
          </a:p>
        </p:txBody>
      </p:sp>
    </p:spTree>
    <p:extLst>
      <p:ext uri="{BB962C8B-B14F-4D97-AF65-F5344CB8AC3E}">
        <p14:creationId xmlns:p14="http://schemas.microsoft.com/office/powerpoint/2010/main" val="21358918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2711</TotalTime>
  <Words>396</Words>
  <Application>Microsoft Macintosh PowerPoint</Application>
  <PresentationFormat>Widescreen</PresentationFormat>
  <Paragraphs>47</Paragraphs>
  <Slides>21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Extrasolar planets</vt:lpstr>
      <vt:lpstr>Extrasolar planets</vt:lpstr>
      <vt:lpstr>Detecting exoplanets</vt:lpstr>
      <vt:lpstr>Doppler search</vt:lpstr>
      <vt:lpstr>Known extrasolar planets in 2014: a study in selection biases  Winn and Fabrycky 2015</vt:lpstr>
      <vt:lpstr>Hot Jupiters – first to be discovered with Doppler searches, but RARE</vt:lpstr>
      <vt:lpstr>PowerPoint Presentation</vt:lpstr>
      <vt:lpstr>PowerPoint Presentation</vt:lpstr>
      <vt:lpstr>Formation of hot Jupiters </vt:lpstr>
      <vt:lpstr>PowerPoint Presentation</vt:lpstr>
      <vt:lpstr>PowerPoint Presentation</vt:lpstr>
      <vt:lpstr>PowerPoint Presentation</vt:lpstr>
      <vt:lpstr>Transit method</vt:lpstr>
      <vt:lpstr>PowerPoint Presentation</vt:lpstr>
      <vt:lpstr>Transit observations</vt:lpstr>
      <vt:lpstr>PowerPoint Presentation</vt:lpstr>
      <vt:lpstr>Observations are (just) reaching Earth mass</vt:lpstr>
      <vt:lpstr>How about the majority of planetary systems?</vt:lpstr>
      <vt:lpstr>PowerPoint Presentation</vt:lpstr>
      <vt:lpstr>What are these super-Earths anyway?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Extrasolar planets</dc:title>
  <dc:creator>Microsoft Office User</dc:creator>
  <cp:lastModifiedBy>Microsoft Office User</cp:lastModifiedBy>
  <cp:revision>20</cp:revision>
  <dcterms:created xsi:type="dcterms:W3CDTF">2018-10-14T21:45:13Z</dcterms:created>
  <dcterms:modified xsi:type="dcterms:W3CDTF">2018-10-16T18:57:06Z</dcterms:modified>
</cp:coreProperties>
</file>