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4" r:id="rId14"/>
    <p:sldId id="273" r:id="rId15"/>
    <p:sldId id="261" r:id="rId16"/>
    <p:sldId id="275" r:id="rId17"/>
    <p:sldId id="276" r:id="rId18"/>
    <p:sldId id="257" r:id="rId19"/>
    <p:sldId id="259" r:id="rId20"/>
    <p:sldId id="258" r:id="rId21"/>
    <p:sldId id="277" r:id="rId22"/>
    <p:sldId id="278" r:id="rId23"/>
    <p:sldId id="260" r:id="rId24"/>
  </p:sldIdLst>
  <p:sldSz cx="9144000" cy="6858000" type="screen4x3"/>
  <p:notesSz cx="6858000" cy="9144000"/>
  <p:defaultTextStyle>
    <a:defPPr>
      <a:defRPr lang="en-A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49" autoAdjust="0"/>
    <p:restoredTop sz="91880"/>
  </p:normalViewPr>
  <p:slideViewPr>
    <p:cSldViewPr snapToGrid="0" snapToObjects="1">
      <p:cViewPr>
        <p:scale>
          <a:sx n="70" d="100"/>
          <a:sy n="70" d="100"/>
        </p:scale>
        <p:origin x="1224" y="2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D15C4-6CAC-2144-BF26-9064436B20D7}" type="datetimeFigureOut">
              <a:rPr lang="en-AU" smtClean="0"/>
              <a:t>8/10/18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59550A-FFFD-014B-92EF-6A750EB5C5E6}"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Radius of earth is </a:t>
            </a:r>
          </a:p>
        </p:txBody>
      </p:sp>
      <p:sp>
        <p:nvSpPr>
          <p:cNvPr id="4" name="Slide Number Placeholder 3"/>
          <p:cNvSpPr>
            <a:spLocks noGrp="1"/>
          </p:cNvSpPr>
          <p:nvPr>
            <p:ph type="sldNum" sz="quarter" idx="10"/>
          </p:nvPr>
        </p:nvSpPr>
        <p:spPr/>
        <p:txBody>
          <a:bodyPr/>
          <a:lstStyle/>
          <a:p>
            <a:fld id="{0459550A-FFFD-014B-92EF-6A750EB5C5E6}" type="slidenum">
              <a:rPr lang="en-AU" smtClean="0"/>
              <a:t>2</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10E1DA8-174A-584A-A751-5D24D0C2C475}" type="datetimeFigureOut">
              <a:rPr lang="en-AU" smtClean="0"/>
              <a:t>8/10/18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04BA74-84AE-A343-882D-9F57C14BAA19}"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0E1DA8-174A-584A-A751-5D24D0C2C475}" type="datetimeFigureOut">
              <a:rPr lang="en-AU" smtClean="0"/>
              <a:t>8/10/18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04BA74-84AE-A343-882D-9F57C14BAA19}"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0E1DA8-174A-584A-A751-5D24D0C2C475}" type="datetimeFigureOut">
              <a:rPr lang="en-AU" smtClean="0"/>
              <a:t>8/10/18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04BA74-84AE-A343-882D-9F57C14BAA19}"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0E1DA8-174A-584A-A751-5D24D0C2C475}" type="datetimeFigureOut">
              <a:rPr lang="en-AU" smtClean="0"/>
              <a:t>8/10/18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04BA74-84AE-A343-882D-9F57C14BAA19}"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E1DA8-174A-584A-A751-5D24D0C2C475}" type="datetimeFigureOut">
              <a:rPr lang="en-AU" smtClean="0"/>
              <a:t>8/10/18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304BA74-84AE-A343-882D-9F57C14BAA19}"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10E1DA8-174A-584A-A751-5D24D0C2C475}" type="datetimeFigureOut">
              <a:rPr lang="en-AU" smtClean="0"/>
              <a:t>8/10/18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304BA74-84AE-A343-882D-9F57C14BAA19}"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10E1DA8-174A-584A-A751-5D24D0C2C475}" type="datetimeFigureOut">
              <a:rPr lang="en-AU" smtClean="0"/>
              <a:t>8/10/18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304BA74-84AE-A343-882D-9F57C14BAA19}"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10E1DA8-174A-584A-A751-5D24D0C2C475}" type="datetimeFigureOut">
              <a:rPr lang="en-AU" smtClean="0"/>
              <a:t>8/10/18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304BA74-84AE-A343-882D-9F57C14BAA19}"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E1DA8-174A-584A-A751-5D24D0C2C475}" type="datetimeFigureOut">
              <a:rPr lang="en-AU" smtClean="0"/>
              <a:t>8/10/18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304BA74-84AE-A343-882D-9F57C14BAA19}"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E1DA8-174A-584A-A751-5D24D0C2C475}" type="datetimeFigureOut">
              <a:rPr lang="en-AU" smtClean="0"/>
              <a:t>8/10/18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304BA74-84AE-A343-882D-9F57C14BAA19}"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E1DA8-174A-584A-A751-5D24D0C2C475}" type="datetimeFigureOut">
              <a:rPr lang="en-AU" smtClean="0"/>
              <a:t>8/10/18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304BA74-84AE-A343-882D-9F57C14BAA19}"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E1DA8-174A-584A-A751-5D24D0C2C475}" type="datetimeFigureOut">
              <a:rPr lang="en-AU" smtClean="0"/>
              <a:t>8/10/18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4BA74-84AE-A343-882D-9F57C14BAA19}"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A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Users/heather/teach/221.18/curves.mp4" TargetMode="External"/><Relationship Id="rId1" Type="http://schemas.microsoft.com/office/2007/relationships/media" Target="file:////Users/heather/teach/221.18/curves.mp4" TargetMode="Externa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solidFill>
                  <a:srgbClr val="FF0000"/>
                </a:solidFill>
              </a:rPr>
              <a:t>Plate tectonics on Earth</a:t>
            </a:r>
          </a:p>
        </p:txBody>
      </p:sp>
      <p:sp>
        <p:nvSpPr>
          <p:cNvPr id="3" name="Subtitle 2"/>
          <p:cNvSpPr>
            <a:spLocks noGrp="1"/>
          </p:cNvSpPr>
          <p:nvPr>
            <p:ph type="subTitle" idx="1"/>
          </p:nvPr>
        </p:nvSpPr>
        <p:spPr/>
        <p:txBody>
          <a:bodyPr/>
          <a:lstStyle/>
          <a:p>
            <a:endParaRPr lang="en-A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691616"/>
            <a:ext cx="8229600" cy="4525963"/>
          </a:xfrm>
        </p:spPr>
        <p:txBody>
          <a:bodyPr/>
          <a:lstStyle/>
          <a:p>
            <a:pPr>
              <a:buNone/>
            </a:pPr>
            <a:r>
              <a:rPr lang="en-AU" dirty="0">
                <a:solidFill>
                  <a:srgbClr val="008000"/>
                </a:solidFill>
              </a:rPr>
              <a:t>Question:</a:t>
            </a:r>
            <a:r>
              <a:rPr lang="en-AU" dirty="0"/>
              <a:t> </a:t>
            </a:r>
          </a:p>
          <a:p>
            <a:pPr>
              <a:buNone/>
            </a:pPr>
            <a:endParaRPr lang="en-AU" dirty="0"/>
          </a:p>
          <a:p>
            <a:pPr>
              <a:buNone/>
            </a:pPr>
            <a:r>
              <a:rPr lang="en-AU" dirty="0"/>
              <a:t>Why might part of the Earth’s core be liquid when its surface is solid?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691616"/>
            <a:ext cx="8229600" cy="4525963"/>
          </a:xfrm>
        </p:spPr>
        <p:txBody>
          <a:bodyPr>
            <a:normAutofit/>
          </a:bodyPr>
          <a:lstStyle/>
          <a:p>
            <a:pPr>
              <a:buNone/>
            </a:pPr>
            <a:r>
              <a:rPr lang="en-AU" dirty="0">
                <a:solidFill>
                  <a:srgbClr val="008000"/>
                </a:solidFill>
              </a:rPr>
              <a:t>Question:</a:t>
            </a:r>
            <a:r>
              <a:rPr lang="en-AU" dirty="0"/>
              <a:t> </a:t>
            </a:r>
          </a:p>
          <a:p>
            <a:pPr>
              <a:buNone/>
            </a:pPr>
            <a:r>
              <a:rPr lang="en-AU" dirty="0"/>
              <a:t>Why might part of the Earth’s core be liquid when its surface is solid?</a:t>
            </a:r>
          </a:p>
          <a:p>
            <a:pPr>
              <a:buNone/>
            </a:pPr>
            <a:r>
              <a:rPr lang="en-AU" dirty="0">
                <a:solidFill>
                  <a:srgbClr val="008000"/>
                </a:solidFill>
              </a:rPr>
              <a:t>Answer:</a:t>
            </a:r>
            <a:r>
              <a:rPr lang="en-AU" dirty="0"/>
              <a:t> The </a:t>
            </a:r>
            <a:r>
              <a:rPr lang="en-AU" dirty="0" err="1"/>
              <a:t>center</a:t>
            </a:r>
            <a:r>
              <a:rPr lang="en-AU" dirty="0"/>
              <a:t> of the Earth is warmer than its surface BUT the pressure is much higher there</a:t>
            </a:r>
          </a:p>
          <a:p>
            <a:pPr>
              <a:buNone/>
            </a:pPr>
            <a:r>
              <a:rPr lang="en-AU" dirty="0">
                <a:solidFill>
                  <a:srgbClr val="008000"/>
                </a:solidFill>
              </a:rPr>
              <a:t>Question: </a:t>
            </a:r>
          </a:p>
          <a:p>
            <a:pPr>
              <a:buNone/>
            </a:pPr>
            <a:r>
              <a:rPr lang="en-AU" dirty="0"/>
              <a:t>What might be the original source of this heat?</a:t>
            </a:r>
          </a:p>
          <a:p>
            <a:pPr>
              <a:buNone/>
            </a:pPr>
            <a:endParaRPr lang="en-A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274638"/>
            <a:ext cx="8229600" cy="6176252"/>
          </a:xfrm>
        </p:spPr>
        <p:txBody>
          <a:bodyPr>
            <a:normAutofit fontScale="92500"/>
          </a:bodyPr>
          <a:lstStyle/>
          <a:p>
            <a:pPr>
              <a:buNone/>
            </a:pPr>
            <a:r>
              <a:rPr lang="en-AU" dirty="0">
                <a:solidFill>
                  <a:srgbClr val="008000"/>
                </a:solidFill>
              </a:rPr>
              <a:t>Question:</a:t>
            </a:r>
            <a:r>
              <a:rPr lang="en-AU" dirty="0"/>
              <a:t> </a:t>
            </a:r>
          </a:p>
          <a:p>
            <a:pPr>
              <a:buNone/>
            </a:pPr>
            <a:r>
              <a:rPr lang="en-AU" dirty="0"/>
              <a:t>Why might part of the Earth’s core be liquid when its surface is solid?</a:t>
            </a:r>
          </a:p>
          <a:p>
            <a:pPr>
              <a:buNone/>
            </a:pPr>
            <a:r>
              <a:rPr lang="en-AU" dirty="0">
                <a:solidFill>
                  <a:srgbClr val="008000"/>
                </a:solidFill>
              </a:rPr>
              <a:t>Answer:</a:t>
            </a:r>
            <a:r>
              <a:rPr lang="en-AU" dirty="0"/>
              <a:t> The </a:t>
            </a:r>
            <a:r>
              <a:rPr lang="en-AU" dirty="0" err="1"/>
              <a:t>center</a:t>
            </a:r>
            <a:r>
              <a:rPr lang="en-AU" dirty="0"/>
              <a:t> of the Earth is warmer than its surface</a:t>
            </a:r>
          </a:p>
          <a:p>
            <a:pPr>
              <a:buNone/>
            </a:pPr>
            <a:r>
              <a:rPr lang="en-AU" dirty="0">
                <a:solidFill>
                  <a:srgbClr val="008000"/>
                </a:solidFill>
              </a:rPr>
              <a:t>Question: </a:t>
            </a:r>
          </a:p>
          <a:p>
            <a:pPr>
              <a:buNone/>
            </a:pPr>
            <a:r>
              <a:rPr lang="en-AU" dirty="0"/>
              <a:t>What might be the original source of this heat?</a:t>
            </a:r>
          </a:p>
          <a:p>
            <a:pPr>
              <a:buNone/>
            </a:pPr>
            <a:r>
              <a:rPr lang="en-AU" dirty="0">
                <a:solidFill>
                  <a:srgbClr val="008000"/>
                </a:solidFill>
              </a:rPr>
              <a:t>Answer:</a:t>
            </a:r>
          </a:p>
          <a:p>
            <a:pPr>
              <a:buNone/>
            </a:pPr>
            <a:r>
              <a:rPr lang="en-AU" dirty="0"/>
              <a:t>The Earth assembled from </a:t>
            </a:r>
            <a:r>
              <a:rPr lang="en-AU" dirty="0" err="1"/>
              <a:t>planetismals</a:t>
            </a:r>
            <a:r>
              <a:rPr lang="en-AU" dirty="0"/>
              <a:t> and there was potential energy released from this assembly. Also its </a:t>
            </a:r>
            <a:r>
              <a:rPr lang="en-AU" dirty="0" err="1"/>
              <a:t>center</a:t>
            </a:r>
            <a:r>
              <a:rPr lang="en-AU" dirty="0"/>
              <a:t> contains heavy radioactive elements whose decay deposits heat</a:t>
            </a:r>
          </a:p>
          <a:p>
            <a:pPr>
              <a:buNone/>
            </a:pPr>
            <a:endParaRPr lang="en-AU" dirty="0"/>
          </a:p>
          <a:p>
            <a:pPr>
              <a:buNone/>
            </a:pPr>
            <a:endParaRPr lang="en-A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E38D-36B0-E949-9AE0-9162EE8435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8C1E6B-C7EF-364F-8BEC-A9C613FFAD34}"/>
              </a:ext>
            </a:extLst>
          </p:cNvPr>
          <p:cNvSpPr>
            <a:spLocks noGrp="1"/>
          </p:cNvSpPr>
          <p:nvPr>
            <p:ph idx="1"/>
          </p:nvPr>
        </p:nvSpPr>
        <p:spPr/>
        <p:txBody>
          <a:bodyPr/>
          <a:lstStyle/>
          <a:p>
            <a:pPr marL="0" indent="0">
              <a:buNone/>
            </a:pPr>
            <a:r>
              <a:rPr lang="en-US" sz="3600" dirty="0">
                <a:solidFill>
                  <a:srgbClr val="00B050"/>
                </a:solidFill>
              </a:rPr>
              <a:t>Q: </a:t>
            </a:r>
          </a:p>
          <a:p>
            <a:pPr marL="0" indent="0">
              <a:buNone/>
            </a:pPr>
            <a:r>
              <a:rPr lang="en-US" sz="3600" dirty="0"/>
              <a:t>What are some of the pieces of evidence for the plate tectonics theory? Divide these into recent (after 1960s) and older evidence</a:t>
            </a:r>
            <a:endParaRPr lang="en-US" dirty="0"/>
          </a:p>
        </p:txBody>
      </p:sp>
    </p:spTree>
    <p:extLst>
      <p:ext uri="{BB962C8B-B14F-4D97-AF65-F5344CB8AC3E}">
        <p14:creationId xmlns:p14="http://schemas.microsoft.com/office/powerpoint/2010/main" val="868531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0000"/>
                </a:solidFill>
              </a:rPr>
              <a:t>Older evidence</a:t>
            </a:r>
          </a:p>
        </p:txBody>
      </p:sp>
      <p:pic>
        <p:nvPicPr>
          <p:cNvPr id="4" name="Content Placeholder 3" descr="Pangea_animation_03.gif"/>
          <p:cNvPicPr>
            <a:picLocks noGrp="1" noChangeAspect="1"/>
          </p:cNvPicPr>
          <p:nvPr>
            <p:ph idx="1"/>
          </p:nvPr>
        </p:nvPicPr>
        <p:blipFill>
          <a:blip r:embed="rId2"/>
          <a:srcRect l="-22732" r="-22732"/>
          <a:stretch>
            <a:fillRect/>
          </a:stretch>
        </p:blipFill>
        <p:spPr>
          <a:xfrm>
            <a:off x="3095442" y="1600200"/>
            <a:ext cx="8229600" cy="4525963"/>
          </a:xfrm>
        </p:spPr>
      </p:pic>
      <p:sp>
        <p:nvSpPr>
          <p:cNvPr id="3" name="TextBox 2">
            <a:extLst>
              <a:ext uri="{FF2B5EF4-FFF2-40B4-BE49-F238E27FC236}">
                <a16:creationId xmlns:a16="http://schemas.microsoft.com/office/drawing/2014/main" id="{1E1EB948-127B-FC47-B503-6DA5949001DF}"/>
              </a:ext>
            </a:extLst>
          </p:cNvPr>
          <p:cNvSpPr txBox="1"/>
          <p:nvPr/>
        </p:nvSpPr>
        <p:spPr>
          <a:xfrm>
            <a:off x="859536" y="2157984"/>
            <a:ext cx="3218688" cy="3416320"/>
          </a:xfrm>
          <a:prstGeom prst="rect">
            <a:avLst/>
          </a:prstGeom>
          <a:noFill/>
        </p:spPr>
        <p:txBody>
          <a:bodyPr wrap="square" rtlCol="0">
            <a:spAutoFit/>
          </a:bodyPr>
          <a:lstStyle/>
          <a:p>
            <a:r>
              <a:rPr lang="en-US" sz="2400" dirty="0"/>
              <a:t>Shapes of continents</a:t>
            </a:r>
          </a:p>
          <a:p>
            <a:endParaRPr lang="en-US" sz="2400" dirty="0"/>
          </a:p>
          <a:p>
            <a:r>
              <a:rPr lang="en-US" sz="2400" dirty="0"/>
              <a:t>Similar plant species separated by a large ocean (</a:t>
            </a:r>
            <a:r>
              <a:rPr lang="en-US" sz="2400" dirty="0" err="1"/>
              <a:t>eg</a:t>
            </a:r>
            <a:r>
              <a:rPr lang="en-US" sz="2400" dirty="0"/>
              <a:t> South Africa, Australia)</a:t>
            </a:r>
          </a:p>
          <a:p>
            <a:endParaRPr lang="en-US" sz="2400" dirty="0"/>
          </a:p>
          <a:p>
            <a:r>
              <a:rPr lang="en-US" sz="2400" dirty="0"/>
              <a:t>Similar rock patterns separated by oceans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solidFill>
                  <a:srgbClr val="FF0000"/>
                </a:solidFill>
              </a:rPr>
              <a:t>Sea floor depths: Tharp-</a:t>
            </a:r>
            <a:r>
              <a:rPr lang="en-AU" b="1" dirty="0" err="1">
                <a:solidFill>
                  <a:srgbClr val="FF0000"/>
                </a:solidFill>
              </a:rPr>
              <a:t>Heezen</a:t>
            </a:r>
            <a:r>
              <a:rPr lang="en-AU" b="1" dirty="0">
                <a:solidFill>
                  <a:srgbClr val="FF0000"/>
                </a:solidFill>
              </a:rPr>
              <a:t> World Ocean Floor Map (1950s)</a:t>
            </a:r>
          </a:p>
        </p:txBody>
      </p:sp>
      <p:pic>
        <p:nvPicPr>
          <p:cNvPr id="4" name="Content Placeholder 3" descr="tharp_heezen.jpg"/>
          <p:cNvPicPr>
            <a:picLocks noGrp="1" noChangeAspect="1"/>
          </p:cNvPicPr>
          <p:nvPr>
            <p:ph idx="1"/>
          </p:nvPr>
        </p:nvPicPr>
        <p:blipFill>
          <a:blip r:embed="rId2"/>
          <a:srcRect l="-2553" r="-2553"/>
          <a:stretch>
            <a:fillRect/>
          </a:stretch>
        </p:blipFill>
        <p:spPr>
          <a:xfrm>
            <a:off x="0" y="1683576"/>
            <a:ext cx="9144000" cy="5028847"/>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EBAD-577D-164F-A0B9-AD0108DD8C1F}"/>
              </a:ext>
            </a:extLst>
          </p:cNvPr>
          <p:cNvSpPr>
            <a:spLocks noGrp="1"/>
          </p:cNvSpPr>
          <p:nvPr>
            <p:ph type="title"/>
          </p:nvPr>
        </p:nvSpPr>
        <p:spPr>
          <a:xfrm>
            <a:off x="457200" y="0"/>
            <a:ext cx="8229600" cy="1143000"/>
          </a:xfrm>
        </p:spPr>
        <p:txBody>
          <a:bodyPr/>
          <a:lstStyle/>
          <a:p>
            <a:r>
              <a:rPr lang="en-US" dirty="0">
                <a:solidFill>
                  <a:srgbClr val="FF0000"/>
                </a:solidFill>
              </a:rPr>
              <a:t>Position of earthquakes </a:t>
            </a:r>
          </a:p>
        </p:txBody>
      </p:sp>
      <p:sp>
        <p:nvSpPr>
          <p:cNvPr id="3" name="Content Placeholder 2">
            <a:extLst>
              <a:ext uri="{FF2B5EF4-FFF2-40B4-BE49-F238E27FC236}">
                <a16:creationId xmlns:a16="http://schemas.microsoft.com/office/drawing/2014/main" id="{00F6E2A1-78C8-E449-AB55-0A3782B3DC38}"/>
              </a:ext>
            </a:extLst>
          </p:cNvPr>
          <p:cNvSpPr>
            <a:spLocks noGrp="1"/>
          </p:cNvSpPr>
          <p:nvPr>
            <p:ph idx="1"/>
          </p:nvPr>
        </p:nvSpPr>
        <p:spPr>
          <a:xfrm>
            <a:off x="457200" y="5989320"/>
            <a:ext cx="8229600" cy="4525963"/>
          </a:xfrm>
        </p:spPr>
        <p:txBody>
          <a:bodyPr>
            <a:normAutofit/>
          </a:bodyPr>
          <a:lstStyle/>
          <a:p>
            <a:pPr marL="0" indent="0">
              <a:buNone/>
            </a:pPr>
            <a:r>
              <a:rPr lang="en-US" sz="2000" dirty="0"/>
              <a:t>http://</a:t>
            </a:r>
            <a:r>
              <a:rPr lang="en-US" sz="2000" dirty="0" err="1"/>
              <a:t>platetectonicsalvin.weebly.com</a:t>
            </a:r>
            <a:r>
              <a:rPr lang="en-US" sz="2000" dirty="0"/>
              <a:t>/earthquake-and-volcano-</a:t>
            </a:r>
            <a:r>
              <a:rPr lang="en-US" sz="2000" dirty="0" err="1"/>
              <a:t>distribution.html</a:t>
            </a:r>
            <a:endParaRPr lang="en-US" sz="2000" dirty="0"/>
          </a:p>
        </p:txBody>
      </p:sp>
      <p:pic>
        <p:nvPicPr>
          <p:cNvPr id="4" name="Picture 3">
            <a:extLst>
              <a:ext uri="{FF2B5EF4-FFF2-40B4-BE49-F238E27FC236}">
                <a16:creationId xmlns:a16="http://schemas.microsoft.com/office/drawing/2014/main" id="{90D2D26C-13FE-6B42-A839-F4A45C66DBD4}"/>
              </a:ext>
            </a:extLst>
          </p:cNvPr>
          <p:cNvPicPr>
            <a:picLocks noChangeAspect="1"/>
          </p:cNvPicPr>
          <p:nvPr/>
        </p:nvPicPr>
        <p:blipFill>
          <a:blip r:embed="rId2"/>
          <a:stretch>
            <a:fillRect/>
          </a:stretch>
        </p:blipFill>
        <p:spPr>
          <a:xfrm>
            <a:off x="138853" y="1143000"/>
            <a:ext cx="8866293" cy="4705858"/>
          </a:xfrm>
          <a:prstGeom prst="rect">
            <a:avLst/>
          </a:prstGeom>
        </p:spPr>
      </p:pic>
    </p:spTree>
    <p:extLst>
      <p:ext uri="{BB962C8B-B14F-4D97-AF65-F5344CB8AC3E}">
        <p14:creationId xmlns:p14="http://schemas.microsoft.com/office/powerpoint/2010/main" val="519094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010EC-E0D8-9144-BF58-8EEE5B12D78D}"/>
              </a:ext>
            </a:extLst>
          </p:cNvPr>
          <p:cNvSpPr>
            <a:spLocks noGrp="1"/>
          </p:cNvSpPr>
          <p:nvPr>
            <p:ph type="title"/>
          </p:nvPr>
        </p:nvSpPr>
        <p:spPr/>
        <p:txBody>
          <a:bodyPr/>
          <a:lstStyle/>
          <a:p>
            <a:r>
              <a:rPr lang="en-US" dirty="0">
                <a:solidFill>
                  <a:srgbClr val="FF0000"/>
                </a:solidFill>
              </a:rPr>
              <a:t>…. And volcanoes</a:t>
            </a:r>
          </a:p>
        </p:txBody>
      </p:sp>
      <p:pic>
        <p:nvPicPr>
          <p:cNvPr id="4" name="Content Placeholder 3">
            <a:extLst>
              <a:ext uri="{FF2B5EF4-FFF2-40B4-BE49-F238E27FC236}">
                <a16:creationId xmlns:a16="http://schemas.microsoft.com/office/drawing/2014/main" id="{97DAD751-C586-C64B-8C54-A8686A62263F}"/>
              </a:ext>
            </a:extLst>
          </p:cNvPr>
          <p:cNvPicPr>
            <a:picLocks noGrp="1" noChangeAspect="1"/>
          </p:cNvPicPr>
          <p:nvPr>
            <p:ph idx="1"/>
          </p:nvPr>
        </p:nvPicPr>
        <p:blipFill>
          <a:blip r:embed="rId2"/>
          <a:stretch>
            <a:fillRect/>
          </a:stretch>
        </p:blipFill>
        <p:spPr>
          <a:xfrm>
            <a:off x="503729" y="1563624"/>
            <a:ext cx="8183071" cy="4617720"/>
          </a:xfrm>
          <a:prstGeom prst="rect">
            <a:avLst/>
          </a:prstGeom>
        </p:spPr>
      </p:pic>
    </p:spTree>
    <p:extLst>
      <p:ext uri="{BB962C8B-B14F-4D97-AF65-F5344CB8AC3E}">
        <p14:creationId xmlns:p14="http://schemas.microsoft.com/office/powerpoint/2010/main" val="3437202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solidFill>
                  <a:srgbClr val="FF0000"/>
                </a:solidFill>
              </a:rPr>
              <a:t>Newer evidence: rocks show history of magnetic field reversals</a:t>
            </a:r>
          </a:p>
        </p:txBody>
      </p:sp>
      <p:pic>
        <p:nvPicPr>
          <p:cNvPr id="5" name="Content Placeholder 4" descr="magnetic.jpeg"/>
          <p:cNvPicPr>
            <a:picLocks noGrp="1" noChangeAspect="1"/>
          </p:cNvPicPr>
          <p:nvPr>
            <p:ph idx="1"/>
          </p:nvPr>
        </p:nvPicPr>
        <p:blipFill>
          <a:blip r:embed="rId2"/>
          <a:srcRect l="-14584" r="-14584"/>
          <a:stretch>
            <a:fillRect/>
          </a:stretch>
        </p:blipFill>
        <p:spPr>
          <a:xfrm>
            <a:off x="-119336" y="1580642"/>
            <a:ext cx="9263336" cy="509447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0000"/>
                </a:solidFill>
              </a:rPr>
              <a:t>Movie of mid ocean ridge</a:t>
            </a:r>
          </a:p>
        </p:txBody>
      </p:sp>
      <p:pic>
        <p:nvPicPr>
          <p:cNvPr id="4" name="Content Placeholder 3" descr="Mid-ocean_ridge_topography.gif"/>
          <p:cNvPicPr>
            <a:picLocks noGrp="1" noChangeAspect="1"/>
          </p:cNvPicPr>
          <p:nvPr>
            <p:ph idx="1"/>
          </p:nvPr>
        </p:nvPicPr>
        <p:blipFill>
          <a:blip r:embed="rId2"/>
          <a:srcRect l="-18187" r="-18187"/>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rgbClr val="FF0000"/>
                </a:solidFill>
              </a:rPr>
              <a:t>How do we study the interior of Earth?</a:t>
            </a:r>
          </a:p>
        </p:txBody>
      </p:sp>
      <p:sp>
        <p:nvSpPr>
          <p:cNvPr id="3" name="Content Placeholder 2"/>
          <p:cNvSpPr>
            <a:spLocks noGrp="1"/>
          </p:cNvSpPr>
          <p:nvPr>
            <p:ph idx="1"/>
          </p:nvPr>
        </p:nvSpPr>
        <p:spPr>
          <a:xfrm>
            <a:off x="457200" y="1600200"/>
            <a:ext cx="8229600" cy="4525963"/>
          </a:xfrm>
        </p:spPr>
        <p:txBody>
          <a:bodyPr/>
          <a:lstStyle/>
          <a:p>
            <a:pPr>
              <a:buNone/>
            </a:pPr>
            <a:endParaRPr lang="en-AU" dirty="0"/>
          </a:p>
          <a:p>
            <a:pPr>
              <a:buNone/>
            </a:pPr>
            <a:r>
              <a:rPr lang="en-AU" dirty="0"/>
              <a:t>Dig?</a:t>
            </a:r>
          </a:p>
        </p:txBody>
      </p:sp>
      <p:pic>
        <p:nvPicPr>
          <p:cNvPr id="4" name="Picture 3"/>
          <p:cNvPicPr>
            <a:picLocks noChangeAspect="1"/>
          </p:cNvPicPr>
          <p:nvPr/>
        </p:nvPicPr>
        <p:blipFill>
          <a:blip r:embed="rId3"/>
          <a:stretch>
            <a:fillRect/>
          </a:stretch>
        </p:blipFill>
        <p:spPr>
          <a:xfrm>
            <a:off x="1579392" y="1417638"/>
            <a:ext cx="7401578" cy="5440362"/>
          </a:xfrm>
          <a:prstGeom prst="rect">
            <a:avLst/>
          </a:prstGeom>
        </p:spPr>
      </p:pic>
      <p:sp>
        <p:nvSpPr>
          <p:cNvPr id="5" name="TextBox 4"/>
          <p:cNvSpPr txBox="1"/>
          <p:nvPr/>
        </p:nvSpPr>
        <p:spPr>
          <a:xfrm>
            <a:off x="2623215" y="5206073"/>
            <a:ext cx="6063585" cy="369332"/>
          </a:xfrm>
          <a:prstGeom prst="rect">
            <a:avLst/>
          </a:prstGeom>
          <a:noFill/>
        </p:spPr>
        <p:txBody>
          <a:bodyPr wrap="square" rtlCol="0">
            <a:spAutoFit/>
          </a:bodyPr>
          <a:lstStyle/>
          <a:p>
            <a:r>
              <a:rPr lang="en-AU" dirty="0">
                <a:solidFill>
                  <a:srgbClr val="000090"/>
                </a:solidFill>
              </a:rPr>
              <a:t>Oceanic crust 3-5 miles thick; continental crust 20-30 miles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0000"/>
                </a:solidFill>
              </a:rPr>
              <a:t>Rock ages in ocean floor</a:t>
            </a:r>
          </a:p>
        </p:txBody>
      </p:sp>
      <p:pic>
        <p:nvPicPr>
          <p:cNvPr id="5" name="Content Placeholder 4" descr="Earth_seafloor_crust_age_1996_-_2.png"/>
          <p:cNvPicPr>
            <a:picLocks noGrp="1" noChangeAspect="1"/>
          </p:cNvPicPr>
          <p:nvPr>
            <p:ph idx="1"/>
          </p:nvPr>
        </p:nvPicPr>
        <p:blipFill>
          <a:blip r:embed="rId2"/>
          <a:srcRect l="-7089" r="-7089"/>
          <a:stretch>
            <a:fillRect/>
          </a:stretch>
        </p:blipFill>
        <p:spPr>
          <a:xfrm>
            <a:off x="859022" y="1417638"/>
            <a:ext cx="8461943" cy="4653743"/>
          </a:xfrm>
        </p:spPr>
      </p:pic>
      <p:sp>
        <p:nvSpPr>
          <p:cNvPr id="3" name="TextBox 2">
            <a:extLst>
              <a:ext uri="{FF2B5EF4-FFF2-40B4-BE49-F238E27FC236}">
                <a16:creationId xmlns:a16="http://schemas.microsoft.com/office/drawing/2014/main" id="{EEC151D3-DAF8-0046-95F6-B81439C77464}"/>
              </a:ext>
            </a:extLst>
          </p:cNvPr>
          <p:cNvSpPr txBox="1"/>
          <p:nvPr/>
        </p:nvSpPr>
        <p:spPr>
          <a:xfrm>
            <a:off x="511550" y="6217685"/>
            <a:ext cx="4609090" cy="369332"/>
          </a:xfrm>
          <a:prstGeom prst="rect">
            <a:avLst/>
          </a:prstGeom>
          <a:noFill/>
        </p:spPr>
        <p:txBody>
          <a:bodyPr wrap="square" rtlCol="0">
            <a:spAutoFit/>
          </a:bodyPr>
          <a:lstStyle/>
          <a:p>
            <a:r>
              <a:rPr lang="en-US" dirty="0"/>
              <a:t> 100 </a:t>
            </a:r>
            <a:r>
              <a:rPr lang="en-US" dirty="0" err="1"/>
              <a:t>Myr</a:t>
            </a:r>
            <a:r>
              <a:rPr lang="en-US" dirty="0"/>
              <a:t> (old)                        10 </a:t>
            </a:r>
            <a:r>
              <a:rPr lang="en-US" dirty="0" err="1"/>
              <a:t>Myr</a:t>
            </a:r>
            <a:r>
              <a:rPr lang="en-US" dirty="0"/>
              <a:t> (young)</a:t>
            </a:r>
          </a:p>
        </p:txBody>
      </p:sp>
      <p:sp>
        <p:nvSpPr>
          <p:cNvPr id="4" name="TextBox 3">
            <a:extLst>
              <a:ext uri="{FF2B5EF4-FFF2-40B4-BE49-F238E27FC236}">
                <a16:creationId xmlns:a16="http://schemas.microsoft.com/office/drawing/2014/main" id="{8871A19F-FA27-2148-9E8C-AFA8D3497405}"/>
              </a:ext>
            </a:extLst>
          </p:cNvPr>
          <p:cNvSpPr txBox="1"/>
          <p:nvPr/>
        </p:nvSpPr>
        <p:spPr>
          <a:xfrm>
            <a:off x="6803136" y="6217685"/>
            <a:ext cx="1627632" cy="400110"/>
          </a:xfrm>
          <a:prstGeom prst="rect">
            <a:avLst/>
          </a:prstGeom>
          <a:noFill/>
        </p:spPr>
        <p:txBody>
          <a:bodyPr wrap="square" rtlCol="0">
            <a:spAutoFit/>
          </a:bodyPr>
          <a:lstStyle/>
          <a:p>
            <a:r>
              <a:rPr lang="en-US" sz="2000" dirty="0"/>
              <a:t>NOAA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5B15-2871-5943-BC90-30CDC9BFC1C5}"/>
              </a:ext>
            </a:extLst>
          </p:cNvPr>
          <p:cNvSpPr>
            <a:spLocks noGrp="1"/>
          </p:cNvSpPr>
          <p:nvPr>
            <p:ph type="title"/>
          </p:nvPr>
        </p:nvSpPr>
        <p:spPr/>
        <p:txBody>
          <a:bodyPr>
            <a:normAutofit fontScale="90000"/>
          </a:bodyPr>
          <a:lstStyle/>
          <a:p>
            <a:r>
              <a:rPr lang="en-US" dirty="0">
                <a:solidFill>
                  <a:srgbClr val="FF0000"/>
                </a:solidFill>
              </a:rPr>
              <a:t>Direct measurement of plate motions using GPS</a:t>
            </a:r>
          </a:p>
        </p:txBody>
      </p:sp>
      <p:pic>
        <p:nvPicPr>
          <p:cNvPr id="4" name="Content Placeholder 3">
            <a:extLst>
              <a:ext uri="{FF2B5EF4-FFF2-40B4-BE49-F238E27FC236}">
                <a16:creationId xmlns:a16="http://schemas.microsoft.com/office/drawing/2014/main" id="{014698BC-2606-C843-8AB2-2D5BA68E2FFE}"/>
              </a:ext>
            </a:extLst>
          </p:cNvPr>
          <p:cNvPicPr>
            <a:picLocks noGrp="1" noChangeAspect="1"/>
          </p:cNvPicPr>
          <p:nvPr>
            <p:ph idx="1"/>
          </p:nvPr>
        </p:nvPicPr>
        <p:blipFill>
          <a:blip r:embed="rId2"/>
          <a:stretch>
            <a:fillRect/>
          </a:stretch>
        </p:blipFill>
        <p:spPr>
          <a:xfrm>
            <a:off x="325756" y="1618487"/>
            <a:ext cx="8492488" cy="5100237"/>
          </a:xfrm>
          <a:prstGeom prst="rect">
            <a:avLst/>
          </a:prstGeom>
        </p:spPr>
      </p:pic>
    </p:spTree>
    <p:extLst>
      <p:ext uri="{BB962C8B-B14F-4D97-AF65-F5344CB8AC3E}">
        <p14:creationId xmlns:p14="http://schemas.microsoft.com/office/powerpoint/2010/main" val="2369189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8993-DB7F-5848-9EC5-29E1E51C8C42}"/>
              </a:ext>
            </a:extLst>
          </p:cNvPr>
          <p:cNvSpPr>
            <a:spLocks noGrp="1"/>
          </p:cNvSpPr>
          <p:nvPr>
            <p:ph type="title"/>
          </p:nvPr>
        </p:nvSpPr>
        <p:spPr/>
        <p:txBody>
          <a:bodyPr/>
          <a:lstStyle/>
          <a:p>
            <a:r>
              <a:rPr lang="en-US" dirty="0">
                <a:solidFill>
                  <a:srgbClr val="FF0000"/>
                </a:solidFill>
              </a:rPr>
              <a:t>Plate tectonics: basic concepts</a:t>
            </a:r>
          </a:p>
        </p:txBody>
      </p:sp>
      <p:sp>
        <p:nvSpPr>
          <p:cNvPr id="3" name="Content Placeholder 2">
            <a:extLst>
              <a:ext uri="{FF2B5EF4-FFF2-40B4-BE49-F238E27FC236}">
                <a16:creationId xmlns:a16="http://schemas.microsoft.com/office/drawing/2014/main" id="{9DAEEC8D-74BD-F34D-A87A-ABD6D3D779D5}"/>
              </a:ext>
            </a:extLst>
          </p:cNvPr>
          <p:cNvSpPr>
            <a:spLocks noGrp="1"/>
          </p:cNvSpPr>
          <p:nvPr>
            <p:ph idx="1"/>
          </p:nvPr>
        </p:nvSpPr>
        <p:spPr/>
        <p:txBody>
          <a:bodyPr/>
          <a:lstStyle/>
          <a:p>
            <a:pPr marL="0" indent="0">
              <a:buNone/>
            </a:pPr>
            <a:r>
              <a:rPr lang="en-US" dirty="0"/>
              <a:t>About 10 rigid plates form lithosphere (crust)</a:t>
            </a:r>
          </a:p>
          <a:p>
            <a:pPr marL="0" indent="0">
              <a:buNone/>
            </a:pPr>
            <a:r>
              <a:rPr lang="en-US" dirty="0"/>
              <a:t>They move with speeds from 2-10 cm/year</a:t>
            </a:r>
          </a:p>
          <a:p>
            <a:pPr marL="0" indent="0">
              <a:buNone/>
            </a:pPr>
            <a:r>
              <a:rPr lang="en-US" dirty="0"/>
              <a:t>As the sea floor spreads at mid ocean ridges, lava rises to fill crack</a:t>
            </a:r>
          </a:p>
          <a:p>
            <a:pPr marL="0" indent="0">
              <a:buNone/>
            </a:pPr>
            <a:r>
              <a:rPr lang="en-US" dirty="0"/>
              <a:t>This pushes continents apart</a:t>
            </a:r>
          </a:p>
          <a:p>
            <a:pPr marL="0" indent="0">
              <a:buNone/>
            </a:pPr>
            <a:r>
              <a:rPr lang="en-US" dirty="0"/>
              <a:t>Subduction (one plate under the other) where plates meet</a:t>
            </a:r>
          </a:p>
          <a:p>
            <a:pPr marL="0" indent="0">
              <a:buNone/>
            </a:pPr>
            <a:r>
              <a:rPr lang="en-US" dirty="0"/>
              <a:t>Volcano/mountain formation</a:t>
            </a:r>
          </a:p>
        </p:txBody>
      </p:sp>
    </p:spTree>
    <p:extLst>
      <p:ext uri="{BB962C8B-B14F-4D97-AF65-F5344CB8AC3E}">
        <p14:creationId xmlns:p14="http://schemas.microsoft.com/office/powerpoint/2010/main" val="481736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4" name="Picture 3"/>
          <p:cNvPicPr>
            <a:picLocks noChangeAspect="1"/>
          </p:cNvPicPr>
          <p:nvPr/>
        </p:nvPicPr>
        <p:blipFill>
          <a:blip r:embed="rId2"/>
          <a:stretch>
            <a:fillRect/>
          </a:stretch>
        </p:blipFill>
        <p:spPr>
          <a:xfrm>
            <a:off x="-164625" y="0"/>
            <a:ext cx="9696739" cy="68364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0000"/>
                </a:solidFill>
              </a:rPr>
              <a:t>Earth’s interior</a:t>
            </a:r>
          </a:p>
        </p:txBody>
      </p:sp>
      <p:sp>
        <p:nvSpPr>
          <p:cNvPr id="3" name="Content Placeholder 2"/>
          <p:cNvSpPr>
            <a:spLocks noGrp="1"/>
          </p:cNvSpPr>
          <p:nvPr>
            <p:ph idx="1"/>
          </p:nvPr>
        </p:nvSpPr>
        <p:spPr/>
        <p:txBody>
          <a:bodyPr/>
          <a:lstStyle/>
          <a:p>
            <a:pPr>
              <a:buNone/>
            </a:pPr>
            <a:r>
              <a:rPr lang="en-AU" dirty="0"/>
              <a:t>Deepest hole dug in Russia is ~10 km deep, Earth radius is 6,378 km</a:t>
            </a:r>
          </a:p>
          <a:p>
            <a:pPr>
              <a:buNone/>
            </a:pPr>
            <a:r>
              <a:rPr lang="en-AU" dirty="0"/>
              <a:t>Volcanos have brought material from a few 100 km deep to the surface</a:t>
            </a:r>
          </a:p>
          <a:p>
            <a:pPr>
              <a:buNone/>
            </a:pPr>
            <a:endParaRPr lang="en-AU" dirty="0"/>
          </a:p>
          <a:p>
            <a:pPr>
              <a:buNone/>
            </a:pPr>
            <a:r>
              <a:rPr lang="en-AU" dirty="0"/>
              <a:t>For anything deeper we need </a:t>
            </a:r>
            <a:r>
              <a:rPr lang="en-AU" dirty="0">
                <a:solidFill>
                  <a:srgbClr val="008000"/>
                </a:solidFill>
              </a:rPr>
              <a:t>seismology</a:t>
            </a:r>
          </a:p>
          <a:p>
            <a:pPr>
              <a:buNone/>
            </a:pPr>
            <a:r>
              <a:rPr lang="en-AU" dirty="0"/>
              <a:t>Both earthquakes and underground explosions propagate waves through the Earth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1043711"/>
            <a:ext cx="8229600" cy="4525963"/>
          </a:xfrm>
        </p:spPr>
        <p:txBody>
          <a:bodyPr/>
          <a:lstStyle/>
          <a:p>
            <a:pPr>
              <a:buNone/>
            </a:pPr>
            <a:r>
              <a:rPr lang="en-AU" dirty="0">
                <a:solidFill>
                  <a:srgbClr val="008000"/>
                </a:solidFill>
              </a:rPr>
              <a:t>Question: </a:t>
            </a:r>
            <a:r>
              <a:rPr lang="en-AU" dirty="0"/>
              <a:t>Will an underground nuclear test work as well as an earthquake for studying the Earth’s interior?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274638"/>
            <a:ext cx="8229600" cy="6264276"/>
          </a:xfrm>
        </p:spPr>
        <p:txBody>
          <a:bodyPr/>
          <a:lstStyle/>
          <a:p>
            <a:pPr>
              <a:buNone/>
            </a:pPr>
            <a:r>
              <a:rPr lang="en-AU" dirty="0">
                <a:solidFill>
                  <a:srgbClr val="008000"/>
                </a:solidFill>
              </a:rPr>
              <a:t>Question: </a:t>
            </a:r>
            <a:r>
              <a:rPr lang="en-AU" dirty="0"/>
              <a:t>Will an underground nuclear test work as well as an earthquake for studying the Earth’s interior?</a:t>
            </a:r>
          </a:p>
          <a:p>
            <a:pPr>
              <a:buNone/>
            </a:pPr>
            <a:endParaRPr lang="en-AU" dirty="0"/>
          </a:p>
          <a:p>
            <a:pPr>
              <a:buNone/>
            </a:pPr>
            <a:r>
              <a:rPr lang="en-AU" dirty="0">
                <a:solidFill>
                  <a:srgbClr val="008000"/>
                </a:solidFill>
              </a:rPr>
              <a:t>Answer: </a:t>
            </a:r>
            <a:r>
              <a:rPr lang="en-AU" dirty="0"/>
              <a:t>Yes. Anything that causes waves to propagate will do. The Apollo astronauts left several seismometers on the surface of the (tectonically inactive) Moon. We did not learn as much as we had hoped because of a shortage of moonquakes. Most of the seismic waves detected were caused by meteor impacts.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0000"/>
                </a:solidFill>
              </a:rPr>
              <a:t>Three major types of seismic waves</a:t>
            </a:r>
          </a:p>
        </p:txBody>
      </p:sp>
      <p:sp>
        <p:nvSpPr>
          <p:cNvPr id="3" name="Content Placeholder 2"/>
          <p:cNvSpPr>
            <a:spLocks noGrp="1"/>
          </p:cNvSpPr>
          <p:nvPr>
            <p:ph idx="1"/>
          </p:nvPr>
        </p:nvSpPr>
        <p:spPr>
          <a:xfrm>
            <a:off x="457201" y="6476039"/>
            <a:ext cx="8229600" cy="4525963"/>
          </a:xfrm>
        </p:spPr>
        <p:txBody>
          <a:bodyPr/>
          <a:lstStyle/>
          <a:p>
            <a:endParaRPr lang="en-AU" dirty="0"/>
          </a:p>
        </p:txBody>
      </p:sp>
      <p:pic>
        <p:nvPicPr>
          <p:cNvPr id="4" name="Picture 3"/>
          <p:cNvPicPr>
            <a:picLocks noChangeAspect="1"/>
          </p:cNvPicPr>
          <p:nvPr/>
        </p:nvPicPr>
        <p:blipFill>
          <a:blip r:embed="rId2"/>
          <a:stretch>
            <a:fillRect/>
          </a:stretch>
        </p:blipFill>
        <p:spPr>
          <a:xfrm>
            <a:off x="3454400" y="1587500"/>
            <a:ext cx="5232400" cy="5270500"/>
          </a:xfrm>
          <a:prstGeom prst="rect">
            <a:avLst/>
          </a:prstGeom>
        </p:spPr>
      </p:pic>
      <p:sp>
        <p:nvSpPr>
          <p:cNvPr id="5" name="TextBox 4"/>
          <p:cNvSpPr txBox="1"/>
          <p:nvPr/>
        </p:nvSpPr>
        <p:spPr>
          <a:xfrm>
            <a:off x="457201" y="2489817"/>
            <a:ext cx="2447254" cy="400110"/>
          </a:xfrm>
          <a:prstGeom prst="rect">
            <a:avLst/>
          </a:prstGeom>
          <a:noFill/>
        </p:spPr>
        <p:txBody>
          <a:bodyPr wrap="square" rtlCol="0">
            <a:spAutoFit/>
          </a:bodyPr>
          <a:lstStyle/>
          <a:p>
            <a:r>
              <a:rPr lang="en-AU" sz="2000" dirty="0"/>
              <a:t>P or pressure waves</a:t>
            </a:r>
          </a:p>
        </p:txBody>
      </p:sp>
      <p:sp>
        <p:nvSpPr>
          <p:cNvPr id="6" name="TextBox 5"/>
          <p:cNvSpPr txBox="1"/>
          <p:nvPr/>
        </p:nvSpPr>
        <p:spPr>
          <a:xfrm>
            <a:off x="616096" y="3998797"/>
            <a:ext cx="2062037" cy="369332"/>
          </a:xfrm>
          <a:prstGeom prst="rect">
            <a:avLst/>
          </a:prstGeom>
          <a:noFill/>
        </p:spPr>
        <p:txBody>
          <a:bodyPr wrap="square" rtlCol="0">
            <a:spAutoFit/>
          </a:bodyPr>
          <a:lstStyle/>
          <a:p>
            <a:r>
              <a:rPr lang="en-AU" dirty="0"/>
              <a:t>S or shear waves</a:t>
            </a:r>
          </a:p>
        </p:txBody>
      </p:sp>
      <p:sp>
        <p:nvSpPr>
          <p:cNvPr id="7" name="TextBox 6"/>
          <p:cNvSpPr txBox="1"/>
          <p:nvPr/>
        </p:nvSpPr>
        <p:spPr>
          <a:xfrm>
            <a:off x="616096" y="5552709"/>
            <a:ext cx="2124905" cy="923330"/>
          </a:xfrm>
          <a:prstGeom prst="rect">
            <a:avLst/>
          </a:prstGeom>
          <a:noFill/>
        </p:spPr>
        <p:txBody>
          <a:bodyPr wrap="square" rtlCol="0">
            <a:spAutoFit/>
          </a:bodyPr>
          <a:lstStyle/>
          <a:p>
            <a:r>
              <a:rPr lang="en-AU" dirty="0"/>
              <a:t>Surface waves – no use for studying interior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0000"/>
                </a:solidFill>
              </a:rPr>
              <a:t>Seismogram</a:t>
            </a:r>
          </a:p>
        </p:txBody>
      </p:sp>
      <p:sp>
        <p:nvSpPr>
          <p:cNvPr id="3" name="Content Placeholder 2"/>
          <p:cNvSpPr>
            <a:spLocks noGrp="1"/>
          </p:cNvSpPr>
          <p:nvPr>
            <p:ph idx="1"/>
          </p:nvPr>
        </p:nvSpPr>
        <p:spPr/>
        <p:txBody>
          <a:bodyPr/>
          <a:lstStyle/>
          <a:p>
            <a:endParaRPr lang="en-AU" dirty="0"/>
          </a:p>
        </p:txBody>
      </p:sp>
      <p:pic>
        <p:nvPicPr>
          <p:cNvPr id="4" name="Picture 3"/>
          <p:cNvPicPr>
            <a:picLocks noChangeAspect="1"/>
          </p:cNvPicPr>
          <p:nvPr/>
        </p:nvPicPr>
        <p:blipFill>
          <a:blip r:embed="rId2"/>
          <a:stretch>
            <a:fillRect/>
          </a:stretch>
        </p:blipFill>
        <p:spPr>
          <a:xfrm>
            <a:off x="0" y="1366755"/>
            <a:ext cx="9047052" cy="54912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898" y="274638"/>
            <a:ext cx="7504901" cy="1143000"/>
          </a:xfrm>
        </p:spPr>
        <p:txBody>
          <a:bodyPr>
            <a:normAutofit fontScale="90000"/>
          </a:bodyPr>
          <a:lstStyle/>
          <a:p>
            <a:r>
              <a:rPr lang="en-AU" dirty="0">
                <a:solidFill>
                  <a:srgbClr val="FF0000"/>
                </a:solidFill>
              </a:rPr>
              <a:t>Velocity of seismic waves through </a:t>
            </a:r>
            <a:br>
              <a:rPr lang="en-AU" dirty="0">
                <a:solidFill>
                  <a:srgbClr val="FF0000"/>
                </a:solidFill>
              </a:rPr>
            </a:br>
            <a:r>
              <a:rPr lang="en-AU" dirty="0">
                <a:solidFill>
                  <a:srgbClr val="FF0000"/>
                </a:solidFill>
              </a:rPr>
              <a:t>the Earth – no S waves in liquids</a:t>
            </a:r>
          </a:p>
        </p:txBody>
      </p:sp>
      <p:pic>
        <p:nvPicPr>
          <p:cNvPr id="5" name="Content Placeholder 4" descr="velocity.jpeg"/>
          <p:cNvPicPr>
            <a:picLocks noGrp="1" noChangeAspect="1"/>
          </p:cNvPicPr>
          <p:nvPr>
            <p:ph idx="1"/>
          </p:nvPr>
        </p:nvPicPr>
        <p:blipFill>
          <a:blip r:embed="rId2"/>
          <a:srcRect l="-523" r="-523"/>
          <a:stretch>
            <a:fillRect/>
          </a:stretch>
        </p:blipFill>
        <p:spPr>
          <a:xfrm>
            <a:off x="205732" y="1597981"/>
            <a:ext cx="8746524" cy="481025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0000"/>
                </a:solidFill>
              </a:rPr>
              <a:t>Evidence for liquid outer core</a:t>
            </a:r>
          </a:p>
        </p:txBody>
      </p:sp>
      <p:pic>
        <p:nvPicPr>
          <p:cNvPr id="5" name="Content Placeholder 4" descr="waves.jpeg"/>
          <p:cNvPicPr>
            <a:picLocks noGrp="1" noChangeAspect="1"/>
          </p:cNvPicPr>
          <p:nvPr>
            <p:ph idx="1"/>
          </p:nvPr>
        </p:nvPicPr>
        <p:blipFill>
          <a:blip r:embed="rId4"/>
          <a:srcRect l="-58343" r="-58343"/>
          <a:stretch>
            <a:fillRect/>
          </a:stretch>
        </p:blipFill>
        <p:spPr>
          <a:xfrm>
            <a:off x="-2473815" y="1678754"/>
            <a:ext cx="9417471" cy="5179246"/>
          </a:xfrm>
        </p:spPr>
      </p:pic>
      <p:pic>
        <p:nvPicPr>
          <p:cNvPr id="6" name="curves.mp4">
            <a:hlinkClick r:id="" action="ppaction://media"/>
          </p:cNvPr>
          <p:cNvPicPr>
            <a:picLocks/>
          </p:cNvPicPr>
          <p:nvPr>
            <a:videoFile r:link="rId2"/>
            <p:extLst>
              <p:ext uri="{DAA4B4D4-6D71-4841-9C94-3DE7FCFB9230}">
                <p14:media xmlns:p14="http://schemas.microsoft.com/office/powerpoint/2010/main" r:link="rId1"/>
              </p:ext>
            </p:extLst>
          </p:nvPr>
        </p:nvPicPr>
        <p:blipFill>
          <a:blip r:embed="rId5"/>
          <a:stretch>
            <a:fillRect/>
          </a:stretch>
        </p:blipFill>
        <p:spPr>
          <a:xfrm>
            <a:off x="4535554" y="2112148"/>
            <a:ext cx="4608446" cy="345633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12027</TotalTime>
  <Words>519</Words>
  <Application>Microsoft Macintosh PowerPoint</Application>
  <PresentationFormat>On-screen Show (4:3)</PresentationFormat>
  <Paragraphs>64</Paragraphs>
  <Slides>23</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Plate tectonics on Earth</vt:lpstr>
      <vt:lpstr>How do we study the interior of Earth?</vt:lpstr>
      <vt:lpstr>Earth’s interior</vt:lpstr>
      <vt:lpstr>PowerPoint Presentation</vt:lpstr>
      <vt:lpstr>PowerPoint Presentation</vt:lpstr>
      <vt:lpstr>Three major types of seismic waves</vt:lpstr>
      <vt:lpstr>Seismogram</vt:lpstr>
      <vt:lpstr>Velocity of seismic waves through  the Earth – no S waves in liquids</vt:lpstr>
      <vt:lpstr>Evidence for liquid outer core</vt:lpstr>
      <vt:lpstr>PowerPoint Presentation</vt:lpstr>
      <vt:lpstr>PowerPoint Presentation</vt:lpstr>
      <vt:lpstr>PowerPoint Presentation</vt:lpstr>
      <vt:lpstr>PowerPoint Presentation</vt:lpstr>
      <vt:lpstr>Older evidence</vt:lpstr>
      <vt:lpstr>Sea floor depths: Tharp-Heezen World Ocean Floor Map (1950s)</vt:lpstr>
      <vt:lpstr>Position of earthquakes </vt:lpstr>
      <vt:lpstr>…. And volcanoes</vt:lpstr>
      <vt:lpstr>Newer evidence: rocks show history of magnetic field reversals</vt:lpstr>
      <vt:lpstr>Movie of mid ocean ridge</vt:lpstr>
      <vt:lpstr>Rock ages in ocean floor</vt:lpstr>
      <vt:lpstr>Direct measurement of plate motions using GPS</vt:lpstr>
      <vt:lpstr>Plate tectonics: basic concepts</vt:lpstr>
      <vt:lpstr>PowerPoint Presentation</vt:lpstr>
    </vt:vector>
  </TitlesOfParts>
  <Company>Astronomy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tectonics on Earth</dc:title>
  <dc:creator>Heather  Morrison</dc:creator>
  <cp:lastModifiedBy>Microsoft Office User</cp:lastModifiedBy>
  <cp:revision>12</cp:revision>
  <dcterms:created xsi:type="dcterms:W3CDTF">2018-08-24T15:05:40Z</dcterms:created>
  <dcterms:modified xsi:type="dcterms:W3CDTF">2018-10-10T00:46:26Z</dcterms:modified>
</cp:coreProperties>
</file>