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77" r:id="rId4"/>
    <p:sldId id="259" r:id="rId5"/>
    <p:sldId id="331" r:id="rId6"/>
    <p:sldId id="279" r:id="rId7"/>
    <p:sldId id="332" r:id="rId8"/>
    <p:sldId id="333" r:id="rId9"/>
    <p:sldId id="278" r:id="rId10"/>
    <p:sldId id="334" r:id="rId11"/>
    <p:sldId id="281" r:id="rId12"/>
    <p:sldId id="282" r:id="rId13"/>
    <p:sldId id="283" r:id="rId14"/>
    <p:sldId id="285" r:id="rId15"/>
    <p:sldId id="291" r:id="rId16"/>
    <p:sldId id="286" r:id="rId17"/>
    <p:sldId id="287" r:id="rId18"/>
    <p:sldId id="288" r:id="rId19"/>
    <p:sldId id="289" r:id="rId20"/>
    <p:sldId id="292" r:id="rId21"/>
    <p:sldId id="330" r:id="rId22"/>
    <p:sldId id="290" r:id="rId23"/>
    <p:sldId id="293" r:id="rId24"/>
    <p:sldId id="294" r:id="rId25"/>
    <p:sldId id="296" r:id="rId26"/>
    <p:sldId id="336" r:id="rId27"/>
    <p:sldId id="297" r:id="rId28"/>
    <p:sldId id="298" r:id="rId29"/>
    <p:sldId id="299" r:id="rId30"/>
    <p:sldId id="340" r:id="rId31"/>
    <p:sldId id="300" r:id="rId32"/>
    <p:sldId id="339" r:id="rId33"/>
    <p:sldId id="302" r:id="rId34"/>
    <p:sldId id="301" r:id="rId35"/>
    <p:sldId id="303" r:id="rId36"/>
    <p:sldId id="295" r:id="rId37"/>
    <p:sldId id="304" r:id="rId38"/>
    <p:sldId id="306" r:id="rId39"/>
    <p:sldId id="307" r:id="rId40"/>
    <p:sldId id="338" r:id="rId41"/>
    <p:sldId id="341" r:id="rId42"/>
    <p:sldId id="308" r:id="rId43"/>
    <p:sldId id="31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3" autoAdjust="0"/>
    <p:restoredTop sz="94660"/>
  </p:normalViewPr>
  <p:slideViewPr>
    <p:cSldViewPr snapToGrid="0">
      <p:cViewPr>
        <p:scale>
          <a:sx n="74" d="100"/>
          <a:sy n="74" d="100"/>
        </p:scale>
        <p:origin x="1608"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E67EE1-3405-40CD-8837-D993C7024635}"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34864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67EE1-3405-40CD-8837-D993C7024635}"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124420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67EE1-3405-40CD-8837-D993C7024635}"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147592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67EE1-3405-40CD-8837-D993C7024635}"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426482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E67EE1-3405-40CD-8837-D993C7024635}"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271956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E67EE1-3405-40CD-8837-D993C7024635}"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52300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E67EE1-3405-40CD-8837-D993C7024635}" type="datetimeFigureOut">
              <a:rPr lang="en-US" smtClean="0"/>
              <a:t>9/25/18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224194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E67EE1-3405-40CD-8837-D993C7024635}" type="datetimeFigureOut">
              <a:rPr lang="en-US" smtClean="0"/>
              <a:t>9/25/18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1737110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67EE1-3405-40CD-8837-D993C7024635}" type="datetimeFigureOut">
              <a:rPr lang="en-US" smtClean="0"/>
              <a:t>9/25/18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16581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E67EE1-3405-40CD-8837-D993C7024635}"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264479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E67EE1-3405-40CD-8837-D993C7024635}"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422612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67EE1-3405-40CD-8837-D993C7024635}" type="datetimeFigureOut">
              <a:rPr lang="en-US" smtClean="0"/>
              <a:t>9/25/18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66C4D-D80B-4FE7-8534-20ED39AA8FB7}" type="slidenum">
              <a:rPr lang="en-US" smtClean="0"/>
              <a:t>‹#›</a:t>
            </a:fld>
            <a:endParaRPr lang="en-US"/>
          </a:p>
        </p:txBody>
      </p:sp>
    </p:spTree>
    <p:extLst>
      <p:ext uri="{BB962C8B-B14F-4D97-AF65-F5344CB8AC3E}">
        <p14:creationId xmlns:p14="http://schemas.microsoft.com/office/powerpoint/2010/main" val="2698875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1143000"/>
          </a:xfrm>
        </p:spPr>
        <p:txBody>
          <a:bodyPr>
            <a:normAutofit/>
          </a:bodyPr>
          <a:lstStyle/>
          <a:p>
            <a:pPr algn="ctr"/>
            <a:r>
              <a:rPr lang="en-US" b="1" u="sng" dirty="0">
                <a:solidFill>
                  <a:srgbClr val="FF0000"/>
                </a:solidFill>
              </a:rPr>
              <a:t>Comets and Asteroids: Orbits</a:t>
            </a:r>
            <a:endParaRPr lang="en-US" b="1" dirty="0">
              <a:solidFill>
                <a:srgbClr val="FF0000"/>
              </a:solidFill>
            </a:endParaRPr>
          </a:p>
        </p:txBody>
      </p:sp>
      <p:sp>
        <p:nvSpPr>
          <p:cNvPr id="3" name="Content Placeholder 2"/>
          <p:cNvSpPr>
            <a:spLocks noGrp="1"/>
          </p:cNvSpPr>
          <p:nvPr>
            <p:ph idx="1"/>
          </p:nvPr>
        </p:nvSpPr>
        <p:spPr>
          <a:xfrm>
            <a:off x="1972491" y="1854926"/>
            <a:ext cx="8229600" cy="4782912"/>
          </a:xfrm>
        </p:spPr>
        <p:txBody>
          <a:bodyPr>
            <a:normAutofit/>
          </a:bodyPr>
          <a:lstStyle/>
          <a:p>
            <a:pPr marL="0" indent="0" algn="ctr">
              <a:buNone/>
            </a:pPr>
            <a:r>
              <a:rPr lang="en-US" dirty="0"/>
              <a:t>Comets and asteroids are particularly interesting because of their resemblance to </a:t>
            </a:r>
            <a:r>
              <a:rPr lang="en-US" dirty="0" err="1"/>
              <a:t>planetisimals</a:t>
            </a:r>
            <a:r>
              <a:rPr lang="en-US" dirty="0"/>
              <a:t>: the building blocks of the Solar System.</a:t>
            </a:r>
          </a:p>
          <a:p>
            <a:pPr marL="0" indent="0" algn="ctr">
              <a:buNone/>
            </a:pPr>
            <a:endParaRPr lang="en-US" dirty="0"/>
          </a:p>
          <a:p>
            <a:pPr marL="0" indent="0" algn="ctr">
              <a:buNone/>
            </a:pPr>
            <a:r>
              <a:rPr lang="en-US" dirty="0"/>
              <a:t>Asteroids are rocky, and most are found between Mars and Jupiter.</a:t>
            </a:r>
          </a:p>
          <a:p>
            <a:pPr marL="0" indent="0" algn="ctr">
              <a:buNone/>
            </a:pPr>
            <a:endParaRPr lang="en-US" dirty="0"/>
          </a:p>
          <a:p>
            <a:pPr marL="0" indent="0" algn="ctr">
              <a:buNone/>
            </a:pPr>
            <a:r>
              <a:rPr lang="en-US" dirty="0"/>
              <a:t>Comets are outer solar system objects with elliptical orbits and contain mostly ice.</a:t>
            </a:r>
          </a:p>
          <a:p>
            <a:pPr marL="0" indent="0">
              <a:buNone/>
            </a:pPr>
            <a:endParaRPr lang="en-US" sz="3200" dirty="0"/>
          </a:p>
        </p:txBody>
      </p:sp>
    </p:spTree>
    <p:extLst>
      <p:ext uri="{BB962C8B-B14F-4D97-AF65-F5344CB8AC3E}">
        <p14:creationId xmlns:p14="http://schemas.microsoft.com/office/powerpoint/2010/main" val="213713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990-FD3F-5D47-9752-5429FD7932DA}"/>
              </a:ext>
            </a:extLst>
          </p:cNvPr>
          <p:cNvSpPr>
            <a:spLocks noGrp="1"/>
          </p:cNvSpPr>
          <p:nvPr>
            <p:ph type="title"/>
          </p:nvPr>
        </p:nvSpPr>
        <p:spPr/>
        <p:txBody>
          <a:bodyPr/>
          <a:lstStyle/>
          <a:p>
            <a:r>
              <a:rPr lang="en-US" b="1" dirty="0">
                <a:solidFill>
                  <a:srgbClr val="FF0000"/>
                </a:solidFill>
              </a:rPr>
              <a:t>Periodic comet 103P/Hartley</a:t>
            </a:r>
          </a:p>
        </p:txBody>
      </p:sp>
      <p:pic>
        <p:nvPicPr>
          <p:cNvPr id="4" name="Content Placeholder 3">
            <a:extLst>
              <a:ext uri="{FF2B5EF4-FFF2-40B4-BE49-F238E27FC236}">
                <a16:creationId xmlns:a16="http://schemas.microsoft.com/office/drawing/2014/main" id="{6A71857C-9EF6-0747-8D10-9652D6F7C03C}"/>
              </a:ext>
            </a:extLst>
          </p:cNvPr>
          <p:cNvPicPr>
            <a:picLocks noGrp="1" noChangeAspect="1"/>
          </p:cNvPicPr>
          <p:nvPr>
            <p:ph idx="1"/>
          </p:nvPr>
        </p:nvPicPr>
        <p:blipFill>
          <a:blip r:embed="rId2"/>
          <a:stretch>
            <a:fillRect/>
          </a:stretch>
        </p:blipFill>
        <p:spPr>
          <a:xfrm>
            <a:off x="1457247" y="2060403"/>
            <a:ext cx="5521052" cy="4351338"/>
          </a:xfrm>
          <a:prstGeom prst="rect">
            <a:avLst/>
          </a:prstGeom>
        </p:spPr>
      </p:pic>
      <p:sp>
        <p:nvSpPr>
          <p:cNvPr id="5" name="TextBox 4">
            <a:extLst>
              <a:ext uri="{FF2B5EF4-FFF2-40B4-BE49-F238E27FC236}">
                <a16:creationId xmlns:a16="http://schemas.microsoft.com/office/drawing/2014/main" id="{7253D444-F47F-9943-88DE-623853E140C7}"/>
              </a:ext>
            </a:extLst>
          </p:cNvPr>
          <p:cNvSpPr txBox="1"/>
          <p:nvPr/>
        </p:nvSpPr>
        <p:spPr>
          <a:xfrm>
            <a:off x="7549979" y="1724583"/>
            <a:ext cx="3892378" cy="1200329"/>
          </a:xfrm>
          <a:prstGeom prst="rect">
            <a:avLst/>
          </a:prstGeom>
          <a:noFill/>
        </p:spPr>
        <p:txBody>
          <a:bodyPr wrap="square" rtlCol="0">
            <a:spAutoFit/>
          </a:bodyPr>
          <a:lstStyle/>
          <a:p>
            <a:r>
              <a:rPr lang="en-US" sz="2400" dirty="0"/>
              <a:t>Comet is ~2 km long. Note similarity to Halley movie, and gas and snow jets below</a:t>
            </a:r>
          </a:p>
        </p:txBody>
      </p:sp>
      <p:pic>
        <p:nvPicPr>
          <p:cNvPr id="6" name="Picture 5">
            <a:extLst>
              <a:ext uri="{FF2B5EF4-FFF2-40B4-BE49-F238E27FC236}">
                <a16:creationId xmlns:a16="http://schemas.microsoft.com/office/drawing/2014/main" id="{3429A2F2-C9AC-7543-B13A-8CA0AE633A01}"/>
              </a:ext>
            </a:extLst>
          </p:cNvPr>
          <p:cNvPicPr>
            <a:picLocks noChangeAspect="1"/>
          </p:cNvPicPr>
          <p:nvPr/>
        </p:nvPicPr>
        <p:blipFill>
          <a:blip r:embed="rId3"/>
          <a:stretch>
            <a:fillRect/>
          </a:stretch>
        </p:blipFill>
        <p:spPr>
          <a:xfrm>
            <a:off x="7666886" y="3260732"/>
            <a:ext cx="3074863" cy="3361038"/>
          </a:xfrm>
          <a:prstGeom prst="rect">
            <a:avLst/>
          </a:prstGeom>
        </p:spPr>
      </p:pic>
    </p:spTree>
    <p:extLst>
      <p:ext uri="{BB962C8B-B14F-4D97-AF65-F5344CB8AC3E}">
        <p14:creationId xmlns:p14="http://schemas.microsoft.com/office/powerpoint/2010/main" val="257361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1143000"/>
          </a:xfrm>
        </p:spPr>
        <p:txBody>
          <a:bodyPr>
            <a:normAutofit/>
          </a:bodyPr>
          <a:lstStyle/>
          <a:p>
            <a:pPr algn="ctr"/>
            <a:r>
              <a:rPr lang="en-US" b="1" u="sng" dirty="0">
                <a:solidFill>
                  <a:srgbClr val="00B050"/>
                </a:solidFill>
              </a:rPr>
              <a:t>Question:</a:t>
            </a:r>
            <a:endParaRPr lang="en-US" b="1" dirty="0">
              <a:solidFill>
                <a:srgbClr val="00B050"/>
              </a:solidFill>
            </a:endParaRPr>
          </a:p>
        </p:txBody>
      </p:sp>
      <p:sp>
        <p:nvSpPr>
          <p:cNvPr id="3" name="Content Placeholder 2"/>
          <p:cNvSpPr>
            <a:spLocks noGrp="1"/>
          </p:cNvSpPr>
          <p:nvPr>
            <p:ph idx="1"/>
          </p:nvPr>
        </p:nvSpPr>
        <p:spPr>
          <a:xfrm>
            <a:off x="1972491" y="1854927"/>
            <a:ext cx="8229600" cy="4782912"/>
          </a:xfrm>
        </p:spPr>
        <p:txBody>
          <a:bodyPr>
            <a:normAutofit/>
          </a:bodyPr>
          <a:lstStyle/>
          <a:p>
            <a:pPr marL="0" indent="0" algn="ctr">
              <a:lnSpc>
                <a:spcPct val="100000"/>
              </a:lnSpc>
              <a:buNone/>
            </a:pPr>
            <a:r>
              <a:rPr lang="en-US" sz="3200" dirty="0"/>
              <a:t>Why do periodic comets often seem fainter on progressive returns to the inner Solar System?</a:t>
            </a:r>
          </a:p>
        </p:txBody>
      </p:sp>
    </p:spTree>
    <p:extLst>
      <p:ext uri="{BB962C8B-B14F-4D97-AF65-F5344CB8AC3E}">
        <p14:creationId xmlns:p14="http://schemas.microsoft.com/office/powerpoint/2010/main" val="286624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797078"/>
          </a:xfrm>
        </p:spPr>
        <p:txBody>
          <a:bodyPr>
            <a:normAutofit/>
          </a:bodyPr>
          <a:lstStyle/>
          <a:p>
            <a:pPr algn="ctr"/>
            <a:r>
              <a:rPr lang="en-US" b="1" u="sng" dirty="0">
                <a:solidFill>
                  <a:srgbClr val="00B050"/>
                </a:solidFill>
              </a:rPr>
              <a:t>Answer:</a:t>
            </a:r>
            <a:endParaRPr lang="en-US" b="1" dirty="0">
              <a:solidFill>
                <a:srgbClr val="00B050"/>
              </a:solidFill>
            </a:endParaRPr>
          </a:p>
        </p:txBody>
      </p:sp>
      <p:sp>
        <p:nvSpPr>
          <p:cNvPr id="3" name="Content Placeholder 2"/>
          <p:cNvSpPr>
            <a:spLocks noGrp="1"/>
          </p:cNvSpPr>
          <p:nvPr>
            <p:ph idx="1"/>
          </p:nvPr>
        </p:nvSpPr>
        <p:spPr>
          <a:xfrm>
            <a:off x="530942" y="1417638"/>
            <a:ext cx="11238271" cy="5220201"/>
          </a:xfrm>
        </p:spPr>
        <p:txBody>
          <a:bodyPr>
            <a:normAutofit/>
          </a:bodyPr>
          <a:lstStyle/>
          <a:p>
            <a:pPr marL="0" indent="0" algn="ctr">
              <a:lnSpc>
                <a:spcPct val="100000"/>
              </a:lnSpc>
              <a:buNone/>
            </a:pPr>
            <a:r>
              <a:rPr lang="en-US" sz="3200" dirty="0"/>
              <a:t>On each perihelion passage, the comet loses more volatiles to its coma and tail. Some of these will remain strung out along the comet’s orbit.</a:t>
            </a:r>
          </a:p>
          <a:p>
            <a:pPr marL="0" indent="0" algn="ctr">
              <a:lnSpc>
                <a:spcPct val="100000"/>
              </a:lnSpc>
              <a:buNone/>
            </a:pPr>
            <a:endParaRPr lang="en-US" sz="3200" dirty="0"/>
          </a:p>
          <a:p>
            <a:pPr marL="0" indent="0" algn="ctr">
              <a:lnSpc>
                <a:spcPct val="100000"/>
              </a:lnSpc>
              <a:buNone/>
            </a:pPr>
            <a:r>
              <a:rPr lang="en-US" sz="3200" dirty="0"/>
              <a:t>After several passages, there will be less volatiles available to contribute to the coma and tail. This causes the comet to appear fainter.</a:t>
            </a:r>
          </a:p>
          <a:p>
            <a:pPr marL="0" indent="0" algn="ctr">
              <a:lnSpc>
                <a:spcPct val="150000"/>
              </a:lnSpc>
              <a:buNone/>
            </a:pPr>
            <a:endParaRPr lang="en-US" sz="3600" dirty="0"/>
          </a:p>
        </p:txBody>
      </p:sp>
    </p:spTree>
    <p:extLst>
      <p:ext uri="{BB962C8B-B14F-4D97-AF65-F5344CB8AC3E}">
        <p14:creationId xmlns:p14="http://schemas.microsoft.com/office/powerpoint/2010/main" val="2019981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393C5C-EA66-1141-BDEA-7675DD67E310}"/>
              </a:ext>
            </a:extLst>
          </p:cNvPr>
          <p:cNvPicPr>
            <a:picLocks noGrp="1" noChangeAspect="1"/>
          </p:cNvPicPr>
          <p:nvPr>
            <p:ph idx="1"/>
          </p:nvPr>
        </p:nvPicPr>
        <p:blipFill>
          <a:blip r:embed="rId2"/>
          <a:stretch>
            <a:fillRect/>
          </a:stretch>
        </p:blipFill>
        <p:spPr>
          <a:xfrm>
            <a:off x="435065" y="1717589"/>
            <a:ext cx="6854911" cy="3917092"/>
          </a:xfrm>
          <a:prstGeom prst="rect">
            <a:avLst/>
          </a:prstGeom>
        </p:spPr>
      </p:pic>
      <p:sp>
        <p:nvSpPr>
          <p:cNvPr id="6" name="TextBox 5">
            <a:extLst>
              <a:ext uri="{FF2B5EF4-FFF2-40B4-BE49-F238E27FC236}">
                <a16:creationId xmlns:a16="http://schemas.microsoft.com/office/drawing/2014/main" id="{4B55AAB5-FE1B-4A42-8B4B-AF05A0606C0D}"/>
              </a:ext>
            </a:extLst>
          </p:cNvPr>
          <p:cNvSpPr txBox="1"/>
          <p:nvPr/>
        </p:nvSpPr>
        <p:spPr>
          <a:xfrm>
            <a:off x="3039762" y="358346"/>
            <a:ext cx="6845643" cy="707886"/>
          </a:xfrm>
          <a:prstGeom prst="rect">
            <a:avLst/>
          </a:prstGeom>
          <a:noFill/>
        </p:spPr>
        <p:txBody>
          <a:bodyPr wrap="square" rtlCol="0">
            <a:spAutoFit/>
          </a:bodyPr>
          <a:lstStyle/>
          <a:p>
            <a:r>
              <a:rPr lang="en-US" sz="4000" b="1" dirty="0">
                <a:solidFill>
                  <a:srgbClr val="FF0000"/>
                </a:solidFill>
              </a:rPr>
              <a:t>Comet tails: dust and gas</a:t>
            </a:r>
          </a:p>
        </p:txBody>
      </p:sp>
      <p:pic>
        <p:nvPicPr>
          <p:cNvPr id="8" name="Picture 7">
            <a:extLst>
              <a:ext uri="{FF2B5EF4-FFF2-40B4-BE49-F238E27FC236}">
                <a16:creationId xmlns:a16="http://schemas.microsoft.com/office/drawing/2014/main" id="{C4DCF5D4-8446-7546-B84F-5BF0BCC9A69E}"/>
              </a:ext>
            </a:extLst>
          </p:cNvPr>
          <p:cNvPicPr>
            <a:picLocks noChangeAspect="1"/>
          </p:cNvPicPr>
          <p:nvPr/>
        </p:nvPicPr>
        <p:blipFill>
          <a:blip r:embed="rId3"/>
          <a:stretch>
            <a:fillRect/>
          </a:stretch>
        </p:blipFill>
        <p:spPr>
          <a:xfrm>
            <a:off x="8176951" y="1717589"/>
            <a:ext cx="3182021" cy="4374292"/>
          </a:xfrm>
          <a:prstGeom prst="rect">
            <a:avLst/>
          </a:prstGeom>
        </p:spPr>
      </p:pic>
    </p:spTree>
    <p:extLst>
      <p:ext uri="{BB962C8B-B14F-4D97-AF65-F5344CB8AC3E}">
        <p14:creationId xmlns:p14="http://schemas.microsoft.com/office/powerpoint/2010/main" val="3610589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1143000"/>
          </a:xfrm>
        </p:spPr>
        <p:txBody>
          <a:bodyPr>
            <a:normAutofit/>
          </a:bodyPr>
          <a:lstStyle/>
          <a:p>
            <a:pPr algn="ctr"/>
            <a:r>
              <a:rPr lang="en-US" b="1" u="sng" dirty="0">
                <a:solidFill>
                  <a:srgbClr val="FF0000"/>
                </a:solidFill>
              </a:rPr>
              <a:t>Question:</a:t>
            </a:r>
            <a:endParaRPr lang="en-US" b="1" dirty="0">
              <a:solidFill>
                <a:srgbClr val="FF0000"/>
              </a:solidFill>
            </a:endParaRPr>
          </a:p>
        </p:txBody>
      </p:sp>
      <p:sp>
        <p:nvSpPr>
          <p:cNvPr id="3" name="Content Placeholder 2"/>
          <p:cNvSpPr>
            <a:spLocks noGrp="1"/>
          </p:cNvSpPr>
          <p:nvPr>
            <p:ph idx="1"/>
          </p:nvPr>
        </p:nvSpPr>
        <p:spPr>
          <a:xfrm>
            <a:off x="1972491" y="1854927"/>
            <a:ext cx="8229600" cy="4782912"/>
          </a:xfrm>
        </p:spPr>
        <p:txBody>
          <a:bodyPr>
            <a:normAutofit/>
          </a:bodyPr>
          <a:lstStyle/>
          <a:p>
            <a:pPr marL="0" indent="0" algn="ctr">
              <a:lnSpc>
                <a:spcPct val="100000"/>
              </a:lnSpc>
              <a:buNone/>
            </a:pPr>
            <a:r>
              <a:rPr lang="en-US" sz="3200" dirty="0"/>
              <a:t>The movie shows observations of Halley’s Comet’s nucleus by the Giotto spacecraft. Giotto didn’t hit the nucleus. Why did the photos stop?</a:t>
            </a:r>
          </a:p>
        </p:txBody>
      </p:sp>
    </p:spTree>
    <p:extLst>
      <p:ext uri="{BB962C8B-B14F-4D97-AF65-F5344CB8AC3E}">
        <p14:creationId xmlns:p14="http://schemas.microsoft.com/office/powerpoint/2010/main" val="3196399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96529" y="605348"/>
            <a:ext cx="4787298" cy="5812105"/>
          </a:xfrm>
          <a:prstGeom prst="rect">
            <a:avLst/>
          </a:prstGeom>
        </p:spPr>
      </p:pic>
      <p:sp>
        <p:nvSpPr>
          <p:cNvPr id="2" name="TextBox 1">
            <a:extLst>
              <a:ext uri="{FF2B5EF4-FFF2-40B4-BE49-F238E27FC236}">
                <a16:creationId xmlns:a16="http://schemas.microsoft.com/office/drawing/2014/main" id="{AF1DBD2C-BD2F-8F46-91F3-54A32AF91911}"/>
              </a:ext>
            </a:extLst>
          </p:cNvPr>
          <p:cNvSpPr txBox="1"/>
          <p:nvPr/>
        </p:nvSpPr>
        <p:spPr>
          <a:xfrm>
            <a:off x="1025611" y="827903"/>
            <a:ext cx="4473146" cy="3662541"/>
          </a:xfrm>
          <a:prstGeom prst="rect">
            <a:avLst/>
          </a:prstGeom>
          <a:noFill/>
        </p:spPr>
        <p:txBody>
          <a:bodyPr wrap="square" rtlCol="0">
            <a:spAutoFit/>
          </a:bodyPr>
          <a:lstStyle/>
          <a:p>
            <a:r>
              <a:rPr lang="en-US" sz="3600" dirty="0">
                <a:solidFill>
                  <a:srgbClr val="00B050"/>
                </a:solidFill>
              </a:rPr>
              <a:t>Answer: </a:t>
            </a:r>
          </a:p>
          <a:p>
            <a:endParaRPr lang="en-US" sz="2800" dirty="0"/>
          </a:p>
          <a:p>
            <a:r>
              <a:rPr lang="en-US" sz="2800" dirty="0"/>
              <a:t>Near to a comet nucleus, when it is close to the Sun, is a hazardous environment for  spacecraft, due to possible impacts from particles expelled by the comet</a:t>
            </a:r>
          </a:p>
        </p:txBody>
      </p:sp>
    </p:spTree>
    <p:extLst>
      <p:ext uri="{BB962C8B-B14F-4D97-AF65-F5344CB8AC3E}">
        <p14:creationId xmlns:p14="http://schemas.microsoft.com/office/powerpoint/2010/main" val="242065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797078"/>
          </a:xfrm>
        </p:spPr>
        <p:txBody>
          <a:bodyPr>
            <a:normAutofit/>
          </a:bodyPr>
          <a:lstStyle/>
          <a:p>
            <a:pPr algn="ctr"/>
            <a:r>
              <a:rPr lang="en-US" b="1" u="sng" dirty="0">
                <a:solidFill>
                  <a:srgbClr val="00B050"/>
                </a:solidFill>
              </a:rPr>
              <a:t>Question:</a:t>
            </a:r>
            <a:endParaRPr lang="en-US" b="1" dirty="0">
              <a:solidFill>
                <a:srgbClr val="00B050"/>
              </a:solidFill>
            </a:endParaRPr>
          </a:p>
        </p:txBody>
      </p:sp>
      <p:sp>
        <p:nvSpPr>
          <p:cNvPr id="3" name="Content Placeholder 2"/>
          <p:cNvSpPr>
            <a:spLocks noGrp="1"/>
          </p:cNvSpPr>
          <p:nvPr>
            <p:ph idx="1"/>
          </p:nvPr>
        </p:nvSpPr>
        <p:spPr>
          <a:xfrm>
            <a:off x="1580535" y="1388141"/>
            <a:ext cx="9488129" cy="5220201"/>
          </a:xfrm>
        </p:spPr>
        <p:txBody>
          <a:bodyPr>
            <a:normAutofit/>
          </a:bodyPr>
          <a:lstStyle/>
          <a:p>
            <a:pPr marL="0" indent="0" algn="ctr">
              <a:lnSpc>
                <a:spcPct val="100000"/>
              </a:lnSpc>
              <a:buNone/>
            </a:pPr>
            <a:r>
              <a:rPr lang="en-US" sz="3200" dirty="0"/>
              <a:t>Comet orbits are not completely predictable, so we speak of “recovering” a periodic comet when it is first confirmed to return. What might cause this erratic behavior?</a:t>
            </a:r>
          </a:p>
          <a:p>
            <a:pPr marL="0" indent="0" algn="ctr">
              <a:lnSpc>
                <a:spcPct val="150000"/>
              </a:lnSpc>
              <a:buNone/>
            </a:pPr>
            <a:endParaRPr lang="en-US" sz="3600" dirty="0"/>
          </a:p>
        </p:txBody>
      </p:sp>
    </p:spTree>
    <p:extLst>
      <p:ext uri="{BB962C8B-B14F-4D97-AF65-F5344CB8AC3E}">
        <p14:creationId xmlns:p14="http://schemas.microsoft.com/office/powerpoint/2010/main" val="360770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797078"/>
          </a:xfrm>
        </p:spPr>
        <p:txBody>
          <a:bodyPr>
            <a:normAutofit/>
          </a:bodyPr>
          <a:lstStyle/>
          <a:p>
            <a:pPr algn="ctr"/>
            <a:r>
              <a:rPr lang="en-US" b="1" u="sng" dirty="0">
                <a:solidFill>
                  <a:srgbClr val="00B050"/>
                </a:solidFill>
              </a:rPr>
              <a:t>Answer:</a:t>
            </a:r>
            <a:endParaRPr lang="en-US" b="1" dirty="0">
              <a:solidFill>
                <a:srgbClr val="00B050"/>
              </a:solidFill>
            </a:endParaRPr>
          </a:p>
        </p:txBody>
      </p:sp>
      <p:sp>
        <p:nvSpPr>
          <p:cNvPr id="3" name="Content Placeholder 2"/>
          <p:cNvSpPr>
            <a:spLocks noGrp="1"/>
          </p:cNvSpPr>
          <p:nvPr>
            <p:ph idx="1"/>
          </p:nvPr>
        </p:nvSpPr>
        <p:spPr>
          <a:xfrm>
            <a:off x="3026264" y="2128120"/>
            <a:ext cx="6856771" cy="5220201"/>
          </a:xfrm>
        </p:spPr>
        <p:txBody>
          <a:bodyPr>
            <a:normAutofit/>
          </a:bodyPr>
          <a:lstStyle/>
          <a:p>
            <a:pPr marL="571500" indent="-571500">
              <a:buAutoNum type="romanLcParenBoth"/>
            </a:pPr>
            <a:r>
              <a:rPr lang="en-US" sz="3200" dirty="0"/>
              <a:t>Perturbations from planets as the comet nucleus passes nearby. </a:t>
            </a:r>
          </a:p>
          <a:p>
            <a:pPr marL="571500" indent="-571500">
              <a:buAutoNum type="romanLcParenBoth"/>
            </a:pPr>
            <a:endParaRPr lang="en-US" sz="3200" dirty="0"/>
          </a:p>
          <a:p>
            <a:pPr marL="571500" indent="-571500">
              <a:buAutoNum type="romanLcParenBoth"/>
            </a:pPr>
            <a:r>
              <a:rPr lang="en-US" sz="3200" dirty="0"/>
              <a:t>Jets of gas from interior through crust can also alter orbit.</a:t>
            </a:r>
          </a:p>
        </p:txBody>
      </p:sp>
    </p:spTree>
    <p:extLst>
      <p:ext uri="{BB962C8B-B14F-4D97-AF65-F5344CB8AC3E}">
        <p14:creationId xmlns:p14="http://schemas.microsoft.com/office/powerpoint/2010/main" val="378139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797078"/>
          </a:xfrm>
        </p:spPr>
        <p:txBody>
          <a:bodyPr>
            <a:normAutofit/>
          </a:bodyPr>
          <a:lstStyle/>
          <a:p>
            <a:pPr algn="ctr"/>
            <a:r>
              <a:rPr lang="en-US" sz="4800" b="1" u="sng" dirty="0">
                <a:solidFill>
                  <a:srgbClr val="FF0000"/>
                </a:solidFill>
              </a:rPr>
              <a:t>Cometary dust:</a:t>
            </a:r>
            <a:endParaRPr lang="en-US" sz="4800" b="1" dirty="0">
              <a:solidFill>
                <a:srgbClr val="FF0000"/>
              </a:solidFill>
            </a:endParaRPr>
          </a:p>
        </p:txBody>
      </p:sp>
      <p:sp>
        <p:nvSpPr>
          <p:cNvPr id="3" name="Content Placeholder 2"/>
          <p:cNvSpPr>
            <a:spLocks noGrp="1"/>
          </p:cNvSpPr>
          <p:nvPr>
            <p:ph idx="1"/>
          </p:nvPr>
        </p:nvSpPr>
        <p:spPr>
          <a:xfrm>
            <a:off x="1981200" y="2043315"/>
            <a:ext cx="8565715" cy="5220201"/>
          </a:xfrm>
        </p:spPr>
        <p:txBody>
          <a:bodyPr>
            <a:normAutofit/>
          </a:bodyPr>
          <a:lstStyle/>
          <a:p>
            <a:pPr marL="0" lvl="0" indent="0">
              <a:lnSpc>
                <a:spcPct val="100000"/>
              </a:lnSpc>
              <a:buNone/>
            </a:pPr>
            <a:r>
              <a:rPr lang="en-US" sz="3200" dirty="0"/>
              <a:t>Spreads out along orbit of comet, observed as </a:t>
            </a:r>
          </a:p>
          <a:p>
            <a:pPr marL="0" lvl="0" indent="0">
              <a:lnSpc>
                <a:spcPct val="100000"/>
              </a:lnSpc>
              <a:buNone/>
            </a:pPr>
            <a:endParaRPr lang="en-US" sz="3200" dirty="0"/>
          </a:p>
          <a:p>
            <a:pPr lvl="0">
              <a:lnSpc>
                <a:spcPct val="100000"/>
              </a:lnSpc>
            </a:pPr>
            <a:r>
              <a:rPr lang="en-US" sz="3200" dirty="0" err="1"/>
              <a:t>Gegenschein</a:t>
            </a:r>
            <a:r>
              <a:rPr lang="en-US" sz="3200" dirty="0"/>
              <a:t> (reflection of sunlight back toward Earth)</a:t>
            </a:r>
          </a:p>
          <a:p>
            <a:pPr lvl="0">
              <a:lnSpc>
                <a:spcPct val="100000"/>
              </a:lnSpc>
            </a:pPr>
            <a:r>
              <a:rPr lang="en-US" sz="3200" dirty="0"/>
              <a:t>Zodiacal light (close to Sun)</a:t>
            </a:r>
          </a:p>
          <a:p>
            <a:pPr lvl="0">
              <a:lnSpc>
                <a:spcPct val="100000"/>
              </a:lnSpc>
            </a:pPr>
            <a:r>
              <a:rPr lang="en-US" sz="3200" dirty="0"/>
              <a:t>Meteor showers (see later)</a:t>
            </a:r>
          </a:p>
        </p:txBody>
      </p:sp>
    </p:spTree>
    <p:extLst>
      <p:ext uri="{BB962C8B-B14F-4D97-AF65-F5344CB8AC3E}">
        <p14:creationId xmlns:p14="http://schemas.microsoft.com/office/powerpoint/2010/main" val="219292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71749" y="570273"/>
            <a:ext cx="10305849" cy="5809206"/>
          </a:xfrm>
          <a:prstGeom prst="rect">
            <a:avLst/>
          </a:prstGeom>
        </p:spPr>
      </p:pic>
    </p:spTree>
    <p:extLst>
      <p:ext uri="{BB962C8B-B14F-4D97-AF65-F5344CB8AC3E}">
        <p14:creationId xmlns:p14="http://schemas.microsoft.com/office/powerpoint/2010/main" val="340228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1143000"/>
          </a:xfrm>
        </p:spPr>
        <p:txBody>
          <a:bodyPr>
            <a:normAutofit/>
          </a:bodyPr>
          <a:lstStyle/>
          <a:p>
            <a:pPr algn="ctr"/>
            <a:r>
              <a:rPr lang="en-US" b="1" u="sng" dirty="0">
                <a:solidFill>
                  <a:srgbClr val="00B050"/>
                </a:solidFill>
              </a:rPr>
              <a:t>Question:</a:t>
            </a:r>
            <a:endParaRPr lang="en-US" b="1" dirty="0">
              <a:solidFill>
                <a:srgbClr val="00B050"/>
              </a:solidFill>
            </a:endParaRPr>
          </a:p>
        </p:txBody>
      </p:sp>
      <p:sp>
        <p:nvSpPr>
          <p:cNvPr id="3" name="Content Placeholder 2"/>
          <p:cNvSpPr>
            <a:spLocks noGrp="1"/>
          </p:cNvSpPr>
          <p:nvPr>
            <p:ph idx="1"/>
          </p:nvPr>
        </p:nvSpPr>
        <p:spPr>
          <a:xfrm>
            <a:off x="1433872" y="6426927"/>
            <a:ext cx="8229600" cy="4782912"/>
          </a:xfrm>
        </p:spPr>
        <p:txBody>
          <a:bodyPr>
            <a:normAutofit/>
          </a:bodyPr>
          <a:lstStyle/>
          <a:p>
            <a:pPr marL="0" indent="0">
              <a:buNone/>
            </a:pPr>
            <a:endParaRPr lang="en-US" sz="3200" dirty="0"/>
          </a:p>
        </p:txBody>
      </p:sp>
      <p:sp>
        <p:nvSpPr>
          <p:cNvPr id="4" name="TextBox 3">
            <a:extLst>
              <a:ext uri="{FF2B5EF4-FFF2-40B4-BE49-F238E27FC236}">
                <a16:creationId xmlns:a16="http://schemas.microsoft.com/office/drawing/2014/main" id="{632EA536-FF31-814C-A886-8B9CED42215E}"/>
              </a:ext>
            </a:extLst>
          </p:cNvPr>
          <p:cNvSpPr txBox="1"/>
          <p:nvPr/>
        </p:nvSpPr>
        <p:spPr>
          <a:xfrm>
            <a:off x="2818356" y="1979112"/>
            <a:ext cx="6535709" cy="2062103"/>
          </a:xfrm>
          <a:prstGeom prst="rect">
            <a:avLst/>
          </a:prstGeom>
          <a:noFill/>
        </p:spPr>
        <p:txBody>
          <a:bodyPr wrap="square" rtlCol="0">
            <a:spAutoFit/>
          </a:bodyPr>
          <a:lstStyle/>
          <a:p>
            <a:pPr algn="ctr"/>
            <a:r>
              <a:rPr lang="en-US" sz="3200" dirty="0"/>
              <a:t>Do you think it is a coincidence that rocky asteroids are found near the rocky planets and icy comets near gas giants?</a:t>
            </a:r>
          </a:p>
        </p:txBody>
      </p:sp>
    </p:spTree>
    <p:extLst>
      <p:ext uri="{BB962C8B-B14F-4D97-AF65-F5344CB8AC3E}">
        <p14:creationId xmlns:p14="http://schemas.microsoft.com/office/powerpoint/2010/main" val="296235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30608" y="1575495"/>
            <a:ext cx="6010654" cy="5008121"/>
          </a:xfrm>
          <a:prstGeom prst="rect">
            <a:avLst/>
          </a:prstGeom>
        </p:spPr>
      </p:pic>
      <p:sp>
        <p:nvSpPr>
          <p:cNvPr id="2" name="TextBox 1">
            <a:extLst>
              <a:ext uri="{FF2B5EF4-FFF2-40B4-BE49-F238E27FC236}">
                <a16:creationId xmlns:a16="http://schemas.microsoft.com/office/drawing/2014/main" id="{9DAC5C72-3BB2-0D44-9CB0-40A51FDDE666}"/>
              </a:ext>
            </a:extLst>
          </p:cNvPr>
          <p:cNvSpPr txBox="1"/>
          <p:nvPr/>
        </p:nvSpPr>
        <p:spPr>
          <a:xfrm>
            <a:off x="3694671" y="432487"/>
            <a:ext cx="4213654" cy="707886"/>
          </a:xfrm>
          <a:prstGeom prst="rect">
            <a:avLst/>
          </a:prstGeom>
          <a:noFill/>
        </p:spPr>
        <p:txBody>
          <a:bodyPr wrap="square" rtlCol="0">
            <a:spAutoFit/>
          </a:bodyPr>
          <a:lstStyle/>
          <a:p>
            <a:r>
              <a:rPr lang="en-US" sz="4000" b="1" dirty="0">
                <a:solidFill>
                  <a:srgbClr val="FF0000"/>
                </a:solidFill>
              </a:rPr>
              <a:t>Zodiacal light</a:t>
            </a:r>
          </a:p>
        </p:txBody>
      </p:sp>
    </p:spTree>
    <p:extLst>
      <p:ext uri="{BB962C8B-B14F-4D97-AF65-F5344CB8AC3E}">
        <p14:creationId xmlns:p14="http://schemas.microsoft.com/office/powerpoint/2010/main" val="743211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7EE0-6919-0448-B46B-3BF6264300D4}"/>
              </a:ext>
            </a:extLst>
          </p:cNvPr>
          <p:cNvSpPr>
            <a:spLocks noGrp="1"/>
          </p:cNvSpPr>
          <p:nvPr>
            <p:ph type="title"/>
          </p:nvPr>
        </p:nvSpPr>
        <p:spPr>
          <a:xfrm>
            <a:off x="5239264" y="365125"/>
            <a:ext cx="6114535" cy="1325563"/>
          </a:xfrm>
        </p:spPr>
        <p:txBody>
          <a:bodyPr/>
          <a:lstStyle/>
          <a:p>
            <a:r>
              <a:rPr lang="en-US" b="1" dirty="0">
                <a:solidFill>
                  <a:srgbClr val="FF0000"/>
                </a:solidFill>
              </a:rPr>
              <a:t>Zodiacal light at Paranal</a:t>
            </a:r>
          </a:p>
        </p:txBody>
      </p:sp>
      <p:pic>
        <p:nvPicPr>
          <p:cNvPr id="4" name="Content Placeholder 3">
            <a:extLst>
              <a:ext uri="{FF2B5EF4-FFF2-40B4-BE49-F238E27FC236}">
                <a16:creationId xmlns:a16="http://schemas.microsoft.com/office/drawing/2014/main" id="{3AE6B093-DF93-7148-871F-EA3679576B0B}"/>
              </a:ext>
            </a:extLst>
          </p:cNvPr>
          <p:cNvPicPr>
            <a:picLocks noGrp="1" noChangeAspect="1"/>
          </p:cNvPicPr>
          <p:nvPr>
            <p:ph idx="1"/>
          </p:nvPr>
        </p:nvPicPr>
        <p:blipFill>
          <a:blip r:embed="rId2"/>
          <a:stretch>
            <a:fillRect/>
          </a:stretch>
        </p:blipFill>
        <p:spPr>
          <a:xfrm>
            <a:off x="838200" y="209012"/>
            <a:ext cx="3791918" cy="6648988"/>
          </a:xfrm>
          <a:prstGeom prst="rect">
            <a:avLst/>
          </a:prstGeom>
        </p:spPr>
      </p:pic>
      <p:sp>
        <p:nvSpPr>
          <p:cNvPr id="5" name="TextBox 4">
            <a:extLst>
              <a:ext uri="{FF2B5EF4-FFF2-40B4-BE49-F238E27FC236}">
                <a16:creationId xmlns:a16="http://schemas.microsoft.com/office/drawing/2014/main" id="{6A4B1189-4062-3C46-9342-BC3F436AE53E}"/>
              </a:ext>
            </a:extLst>
          </p:cNvPr>
          <p:cNvSpPr txBox="1"/>
          <p:nvPr/>
        </p:nvSpPr>
        <p:spPr>
          <a:xfrm>
            <a:off x="5931243" y="2421924"/>
            <a:ext cx="4238368" cy="1938992"/>
          </a:xfrm>
          <a:prstGeom prst="rect">
            <a:avLst/>
          </a:prstGeom>
          <a:noFill/>
        </p:spPr>
        <p:txBody>
          <a:bodyPr wrap="square" rtlCol="0">
            <a:spAutoFit/>
          </a:bodyPr>
          <a:lstStyle/>
          <a:p>
            <a:r>
              <a:rPr lang="en-US" sz="2400" dirty="0"/>
              <a:t>Paranal is the site of the four 8-m telescopes run by the European Southern Observatory. It is located in the Atacama desert in Chile</a:t>
            </a:r>
          </a:p>
        </p:txBody>
      </p:sp>
    </p:spTree>
    <p:extLst>
      <p:ext uri="{BB962C8B-B14F-4D97-AF65-F5344CB8AC3E}">
        <p14:creationId xmlns:p14="http://schemas.microsoft.com/office/powerpoint/2010/main" val="839889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6979" y="1078332"/>
            <a:ext cx="7972403" cy="5566261"/>
          </a:xfrm>
          <a:prstGeom prst="rect">
            <a:avLst/>
          </a:prstGeom>
        </p:spPr>
      </p:pic>
      <p:sp>
        <p:nvSpPr>
          <p:cNvPr id="2" name="TextBox 1">
            <a:extLst>
              <a:ext uri="{FF2B5EF4-FFF2-40B4-BE49-F238E27FC236}">
                <a16:creationId xmlns:a16="http://schemas.microsoft.com/office/drawing/2014/main" id="{7D4DC11F-CF08-3643-99DD-DC32BD0F9EC3}"/>
              </a:ext>
            </a:extLst>
          </p:cNvPr>
          <p:cNvSpPr txBox="1"/>
          <p:nvPr/>
        </p:nvSpPr>
        <p:spPr>
          <a:xfrm>
            <a:off x="4245977" y="432001"/>
            <a:ext cx="5313405" cy="646331"/>
          </a:xfrm>
          <a:prstGeom prst="rect">
            <a:avLst/>
          </a:prstGeom>
          <a:noFill/>
        </p:spPr>
        <p:txBody>
          <a:bodyPr wrap="square" rtlCol="0">
            <a:spAutoFit/>
          </a:bodyPr>
          <a:lstStyle/>
          <a:p>
            <a:r>
              <a:rPr lang="en-US" sz="3600" b="1" dirty="0">
                <a:solidFill>
                  <a:srgbClr val="FF0000"/>
                </a:solidFill>
              </a:rPr>
              <a:t>Leonid meteor shower</a:t>
            </a:r>
          </a:p>
        </p:txBody>
      </p:sp>
      <p:sp>
        <p:nvSpPr>
          <p:cNvPr id="3" name="Title 2">
            <a:extLst>
              <a:ext uri="{FF2B5EF4-FFF2-40B4-BE49-F238E27FC236}">
                <a16:creationId xmlns:a16="http://schemas.microsoft.com/office/drawing/2014/main" id="{B736352F-3889-454A-AF90-F67B7C81BE74}"/>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DEB59730-5FBE-4248-B738-BA7EC775363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94218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797078"/>
          </a:xfrm>
        </p:spPr>
        <p:txBody>
          <a:bodyPr>
            <a:normAutofit/>
          </a:bodyPr>
          <a:lstStyle/>
          <a:p>
            <a:pPr algn="ctr"/>
            <a:r>
              <a:rPr lang="en-US" b="1" u="sng" dirty="0">
                <a:solidFill>
                  <a:srgbClr val="FF0000"/>
                </a:solidFill>
              </a:rPr>
              <a:t>Radiation pressure</a:t>
            </a:r>
            <a:endParaRPr lang="en-US" b="1" dirty="0">
              <a:solidFill>
                <a:srgbClr val="FF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346886" y="1338980"/>
                <a:ext cx="8100685" cy="5220201"/>
              </a:xfrm>
            </p:spPr>
            <p:txBody>
              <a:bodyPr>
                <a:normAutofit/>
              </a:bodyPr>
              <a:lstStyle/>
              <a:p>
                <a:pPr marL="0" indent="0">
                  <a:lnSpc>
                    <a:spcPct val="100000"/>
                  </a:lnSpc>
                  <a:buNone/>
                </a:pPr>
                <a:r>
                  <a:rPr lang="en-US" sz="3200" dirty="0"/>
                  <a:t>Dust grains feel momentum carried by solar photons. </a:t>
                </a:r>
              </a:p>
              <a:p>
                <a:pPr marL="0" indent="0">
                  <a:lnSpc>
                    <a:spcPct val="100000"/>
                  </a:lnSpc>
                  <a:buNone/>
                </a:pPr>
                <a:r>
                  <a:rPr lang="en-US" sz="3200" dirty="0"/>
                  <a:t>(Radiation pressure is </a:t>
                </a:r>
                <a:r>
                  <a:rPr lang="en-US" sz="3200" u="sng" dirty="0"/>
                  <a:t>very</a:t>
                </a:r>
                <a:r>
                  <a:rPr lang="en-US" sz="3200" dirty="0"/>
                  <a:t> important for massive stars and limits their maximum size)</a:t>
                </a:r>
              </a:p>
              <a:p>
                <a:pPr>
                  <a:lnSpc>
                    <a:spcPct val="100000"/>
                  </a:lnSpc>
                </a:pPr>
                <a:endParaRPr lang="en-US" sz="3200" dirty="0"/>
              </a:p>
              <a:p>
                <a:pPr marL="0" indent="0">
                  <a:lnSpc>
                    <a:spcPct val="150000"/>
                  </a:lnSpc>
                  <a:buNone/>
                </a:pPr>
                <a:r>
                  <a:rPr lang="en-US" sz="3200" dirty="0"/>
                  <a:t>Momentum of a photon:      </a:t>
                </a:r>
                <a14:m>
                  <m:oMath xmlns:m="http://schemas.openxmlformats.org/officeDocument/2006/math">
                    <m:r>
                      <a:rPr lang="en-US" sz="3600" i="1">
                        <a:latin typeface="Cambria Math" panose="02040503050406030204" pitchFamily="18" charset="0"/>
                      </a:rPr>
                      <m:t>𝑝</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𝐸</m:t>
                        </m:r>
                      </m:num>
                      <m:den>
                        <m:r>
                          <a:rPr lang="en-US" sz="3600" i="1">
                            <a:latin typeface="Cambria Math" panose="02040503050406030204" pitchFamily="18" charset="0"/>
                          </a:rPr>
                          <m:t>𝑐</m:t>
                        </m:r>
                      </m:den>
                    </m:f>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346886" y="1338980"/>
                <a:ext cx="8100685" cy="5220201"/>
              </a:xfrm>
              <a:blipFill>
                <a:blip r:embed="rId2"/>
                <a:stretch>
                  <a:fillRect l="-1721" t="-1214"/>
                </a:stretch>
              </a:blipFill>
            </p:spPr>
            <p:txBody>
              <a:bodyPr/>
              <a:lstStyle/>
              <a:p>
                <a:r>
                  <a:rPr lang="en-US">
                    <a:noFill/>
                  </a:rPr>
                  <a:t> </a:t>
                </a:r>
              </a:p>
            </p:txBody>
          </p:sp>
        </mc:Fallback>
      </mc:AlternateContent>
    </p:spTree>
    <p:extLst>
      <p:ext uri="{BB962C8B-B14F-4D97-AF65-F5344CB8AC3E}">
        <p14:creationId xmlns:p14="http://schemas.microsoft.com/office/powerpoint/2010/main" val="42135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0823" y="478972"/>
                <a:ext cx="10302240" cy="6080210"/>
              </a:xfrm>
            </p:spPr>
            <p:txBody>
              <a:bodyPr>
                <a:normAutofit/>
              </a:bodyPr>
              <a:lstStyle/>
              <a:p>
                <a:pPr marL="0" indent="0" algn="ctr">
                  <a:lnSpc>
                    <a:spcPct val="150000"/>
                  </a:lnSpc>
                  <a:buNone/>
                </a:pPr>
                <a:r>
                  <a:rPr lang="en-US" dirty="0"/>
                  <a:t>Calculate the radiation pressure at a distance r from the Sun:</a:t>
                </a:r>
              </a:p>
              <a:p>
                <a:pPr marL="0" indent="0" algn="ctr">
                  <a:lnSpc>
                    <a:spcPct val="150000"/>
                  </a:lnSpc>
                  <a:buNone/>
                </a:pPr>
                <a:r>
                  <a:rPr lang="en-US" dirty="0"/>
                  <a:t>Consider a shell of radius r. The force on the shell will be</a:t>
                </a:r>
              </a:p>
              <a:p>
                <a:pPr marL="0" indent="0" algn="ctr">
                  <a:lnSpc>
                    <a:spcPct val="15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𝑑𝑝</m:t>
                          </m:r>
                        </m:num>
                        <m:den>
                          <m:r>
                            <a:rPr lang="en-US" i="1">
                              <a:latin typeface="Cambria Math" panose="02040503050406030204" pitchFamily="18" charset="0"/>
                            </a:rPr>
                            <m:t>𝑑𝑡</m:t>
                          </m:r>
                        </m:den>
                      </m:f>
                    </m:oMath>
                  </m:oMathPara>
                </a14:m>
                <a:endParaRPr lang="en-US" dirty="0"/>
              </a:p>
              <a:p>
                <a:pPr marL="0" indent="0" algn="ctr">
                  <a:lnSpc>
                    <a:spcPct val="150000"/>
                  </a:lnSpc>
                  <a:buNone/>
                </a:pPr>
                <a:r>
                  <a:rPr lang="en-US" dirty="0"/>
                  <a:t>Pressure</a:t>
                </a:r>
                <a14:m>
                  <m:oMath xmlns:m="http://schemas.openxmlformats.org/officeDocument/2006/math">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𝑓𝑜𝑟𝑐𝑒</m:t>
                        </m:r>
                      </m:num>
                      <m:den>
                        <m:r>
                          <a:rPr lang="en-US" sz="3600" i="1">
                            <a:latin typeface="Cambria Math" panose="02040503050406030204" pitchFamily="18" charset="0"/>
                          </a:rPr>
                          <m:t>𝑎𝑟𝑒𝑎</m:t>
                        </m:r>
                      </m:den>
                    </m:f>
                    <m:r>
                      <a:rPr lang="en-US" sz="3600" i="1">
                        <a:latin typeface="Cambria Math" panose="02040503050406030204" pitchFamily="18" charset="0"/>
                      </a:rPr>
                      <m:t>=</m:t>
                    </m:r>
                    <m:f>
                      <m:fPr>
                        <m:type m:val="skw"/>
                        <m:ctrlPr>
                          <a:rPr lang="en-US" sz="3600" i="1">
                            <a:latin typeface="Cambria Math" panose="02040503050406030204" pitchFamily="18" charset="0"/>
                          </a:rPr>
                        </m:ctrlPr>
                      </m:fPr>
                      <m:num>
                        <m:f>
                          <m:fPr>
                            <m:ctrlPr>
                              <a:rPr lang="en-US" sz="3600" i="1">
                                <a:latin typeface="Cambria Math" panose="02040503050406030204" pitchFamily="18" charset="0"/>
                              </a:rPr>
                            </m:ctrlPr>
                          </m:fPr>
                          <m:num>
                            <m:r>
                              <a:rPr lang="en-US" sz="3600" i="1">
                                <a:latin typeface="Cambria Math" panose="02040503050406030204" pitchFamily="18" charset="0"/>
                              </a:rPr>
                              <m:t>𝑑𝑝</m:t>
                            </m:r>
                          </m:num>
                          <m:den>
                            <m:r>
                              <a:rPr lang="en-US" sz="3600" i="1">
                                <a:latin typeface="Cambria Math" panose="02040503050406030204" pitchFamily="18" charset="0"/>
                              </a:rPr>
                              <m:t>𝑑𝑡</m:t>
                            </m:r>
                          </m:den>
                        </m:f>
                      </m:num>
                      <m:den>
                        <m:r>
                          <a:rPr lang="en-US" sz="3600" i="1">
                            <a:latin typeface="Cambria Math" panose="02040503050406030204" pitchFamily="18" charset="0"/>
                          </a:rPr>
                          <m:t>4</m:t>
                        </m:r>
                        <m:r>
                          <a:rPr lang="en-US" sz="3600" i="1">
                            <a:latin typeface="Cambria Math" panose="02040503050406030204" pitchFamily="18" charset="0"/>
                          </a:rPr>
                          <m:t>𝜋</m:t>
                        </m:r>
                        <m:sSup>
                          <m:sSupPr>
                            <m:ctrlPr>
                              <a:rPr lang="en-US" sz="3600" i="1">
                                <a:latin typeface="Cambria Math" panose="02040503050406030204" pitchFamily="18" charset="0"/>
                              </a:rPr>
                            </m:ctrlPr>
                          </m:sSupPr>
                          <m:e>
                            <m:r>
                              <a:rPr lang="en-US" sz="3600" i="1">
                                <a:latin typeface="Cambria Math" panose="02040503050406030204" pitchFamily="18" charset="0"/>
                              </a:rPr>
                              <m:t>𝑟</m:t>
                            </m:r>
                          </m:e>
                          <m:sup>
                            <m:r>
                              <a:rPr lang="en-US" sz="3600" i="1">
                                <a:latin typeface="Cambria Math" panose="02040503050406030204" pitchFamily="18" charset="0"/>
                              </a:rPr>
                              <m:t>2</m:t>
                            </m:r>
                          </m:sup>
                        </m:sSup>
                      </m:den>
                    </m:f>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0823" y="478972"/>
                <a:ext cx="10302240" cy="6080210"/>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766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0823" y="478972"/>
                <a:ext cx="10302240" cy="6080210"/>
              </a:xfrm>
            </p:spPr>
            <p:txBody>
              <a:bodyPr>
                <a:normAutofit/>
              </a:bodyPr>
              <a:lstStyle/>
              <a:p>
                <a:pPr marL="0" indent="0" algn="ctr">
                  <a:buNone/>
                </a:pPr>
                <a:r>
                  <a:rPr lang="en-US" dirty="0"/>
                  <a:t>Using the equation for the momentum of a photon:</a:t>
                </a: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𝑑𝑝</m:t>
                          </m:r>
                        </m:num>
                        <m:den>
                          <m:r>
                            <a:rPr lang="en-US" i="1">
                              <a:latin typeface="Cambria Math" panose="02040503050406030204" pitchFamily="18" charset="0"/>
                            </a:rPr>
                            <m:t>𝑑𝑡</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𝑐</m:t>
                          </m:r>
                        </m:den>
                      </m:f>
                      <m:f>
                        <m:fPr>
                          <m:ctrlPr>
                            <a:rPr lang="en-US" i="1">
                              <a:latin typeface="Cambria Math" panose="02040503050406030204" pitchFamily="18" charset="0"/>
                            </a:rPr>
                          </m:ctrlPr>
                        </m:fPr>
                        <m:num>
                          <m:r>
                            <a:rPr lang="en-US" i="1">
                              <a:latin typeface="Cambria Math" panose="02040503050406030204" pitchFamily="18" charset="0"/>
                            </a:rPr>
                            <m:t>𝑑𝐸</m:t>
                          </m:r>
                        </m:num>
                        <m:den>
                          <m:r>
                            <a:rPr lang="en-US" i="1">
                              <a:latin typeface="Cambria Math" panose="02040503050406030204" pitchFamily="18" charset="0"/>
                            </a:rPr>
                            <m:t>𝑑𝑡</m:t>
                          </m:r>
                        </m:den>
                      </m:f>
                    </m:oMath>
                  </m:oMathPara>
                </a14:m>
                <a:endParaRPr lang="en-US" dirty="0"/>
              </a:p>
              <a:p>
                <a:pPr marL="0" indent="0" algn="ctr">
                  <a:buNone/>
                </a:pPr>
                <a:endParaRPr lang="en-US" dirty="0"/>
              </a:p>
              <a:p>
                <a:pPr marL="0" indent="0" algn="ctr">
                  <a:buNone/>
                </a:pPr>
                <a:r>
                  <a:rPr lang="en-US" dirty="0"/>
                  <a:t>Now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𝑑𝐸</m:t>
                        </m:r>
                      </m:num>
                      <m:den>
                        <m:r>
                          <a:rPr lang="en-US" sz="3600" i="1">
                            <a:latin typeface="Cambria Math" panose="02040503050406030204" pitchFamily="18" charset="0"/>
                          </a:rPr>
                          <m:t>𝑑𝑡</m:t>
                        </m:r>
                      </m:den>
                    </m:f>
                  </m:oMath>
                </a14:m>
                <a:r>
                  <a:rPr lang="en-US" dirty="0"/>
                  <a:t> is also the energy given off by the Sun every second, known as the solar luminosity L</a:t>
                </a:r>
                <a:r>
                  <a:rPr lang="en-US" baseline="-25000" dirty="0"/>
                  <a:t>☉,</a:t>
                </a:r>
                <a:r>
                  <a:rPr lang="en-US" dirty="0"/>
                  <a:t> so</a:t>
                </a:r>
                <a:endParaRPr lang="en-US" baseline="-25000" dirty="0"/>
              </a:p>
              <a:p>
                <a:pPr marL="0" indent="0" algn="ctr">
                  <a:buNone/>
                </a:pPr>
                <a:r>
                  <a:rPr lang="en-US" sz="4400" baseline="-25000" dirty="0"/>
                  <a:t> </a:t>
                </a:r>
              </a:p>
              <a:p>
                <a:pPr marL="0" indent="0" algn="ctr">
                  <a:buNone/>
                </a:pPr>
                <a:endParaRPr lang="en-US" baseline="-25000" dirty="0"/>
              </a:p>
              <a:p>
                <a:pPr marL="0" indent="0" algn="ctr">
                  <a:buNone/>
                </a:pPr>
                <a:endParaRPr lang="en-US" baseline="-25000" dirty="0"/>
              </a:p>
              <a:p>
                <a:pPr marL="0" indent="0" algn="ctr">
                  <a:buNone/>
                </a:pPr>
                <a:endParaRPr lang="en-US" baseline="-25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0823" y="478972"/>
                <a:ext cx="10302240" cy="6080210"/>
              </a:xfrm>
              <a:blipFill>
                <a:blip r:embed="rId2"/>
                <a:stretch>
                  <a:fillRect t="-1670" r="-616"/>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5297875" y="4159034"/>
            <a:ext cx="1795734" cy="1098882"/>
          </a:xfrm>
          <a:prstGeom prst="rect">
            <a:avLst/>
          </a:prstGeom>
        </p:spPr>
      </p:pic>
    </p:spTree>
    <p:extLst>
      <p:ext uri="{BB962C8B-B14F-4D97-AF65-F5344CB8AC3E}">
        <p14:creationId xmlns:p14="http://schemas.microsoft.com/office/powerpoint/2010/main" val="27581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B8A8-BD02-AA47-ABF4-9CF84C6247A5}"/>
              </a:ext>
            </a:extLst>
          </p:cNvPr>
          <p:cNvSpPr>
            <a:spLocks noGrp="1"/>
          </p:cNvSpPr>
          <p:nvPr>
            <p:ph type="title"/>
          </p:nvPr>
        </p:nvSpPr>
        <p:spPr>
          <a:xfrm>
            <a:off x="9407047" y="-812485"/>
            <a:ext cx="9085544" cy="3680782"/>
          </a:xfrm>
        </p:spPr>
        <p:txBody>
          <a:bodyPr/>
          <a:lstStyle/>
          <a:p>
            <a:endParaRPr lang="en-US" dirty="0"/>
          </a:p>
        </p:txBody>
      </p:sp>
      <p:sp>
        <p:nvSpPr>
          <p:cNvPr id="9" name="Content Placeholder 8">
            <a:extLst>
              <a:ext uri="{FF2B5EF4-FFF2-40B4-BE49-F238E27FC236}">
                <a16:creationId xmlns:a16="http://schemas.microsoft.com/office/drawing/2014/main" id="{0415FCCA-AB16-5844-9D81-9D7E32FF118F}"/>
              </a:ext>
            </a:extLst>
          </p:cNvPr>
          <p:cNvSpPr>
            <a:spLocks noGrp="1"/>
          </p:cNvSpPr>
          <p:nvPr>
            <p:ph idx="1"/>
          </p:nvPr>
        </p:nvSpPr>
        <p:spPr>
          <a:xfrm>
            <a:off x="700413" y="1027906"/>
            <a:ext cx="10515600" cy="4351338"/>
          </a:xfrm>
        </p:spPr>
        <p:txBody>
          <a:bodyPr/>
          <a:lstStyle/>
          <a:p>
            <a:pPr marL="0" indent="0">
              <a:buNone/>
            </a:pPr>
            <a:r>
              <a:rPr lang="en-US" sz="3200" dirty="0"/>
              <a:t>So radiation pressure at radius r is </a:t>
            </a:r>
          </a:p>
          <a:p>
            <a:pPr marL="0" indent="0">
              <a:buNone/>
            </a:pPr>
            <a:endParaRPr lang="en-US" sz="3200" dirty="0"/>
          </a:p>
          <a:p>
            <a:pPr marL="0" indent="0">
              <a:buNone/>
            </a:pPr>
            <a:endParaRPr lang="en-US" sz="3200" dirty="0"/>
          </a:p>
          <a:p>
            <a:pPr marL="0" indent="0">
              <a:buNone/>
            </a:pPr>
            <a:endParaRPr lang="en-US" dirty="0"/>
          </a:p>
        </p:txBody>
      </p:sp>
      <p:pic>
        <p:nvPicPr>
          <p:cNvPr id="11" name="Picture 10">
            <a:extLst>
              <a:ext uri="{FF2B5EF4-FFF2-40B4-BE49-F238E27FC236}">
                <a16:creationId xmlns:a16="http://schemas.microsoft.com/office/drawing/2014/main" id="{BA8EB098-BFD1-3749-B868-05BFA91773BC}"/>
              </a:ext>
            </a:extLst>
          </p:cNvPr>
          <p:cNvPicPr>
            <a:picLocks noChangeAspect="1"/>
          </p:cNvPicPr>
          <p:nvPr/>
        </p:nvPicPr>
        <p:blipFill>
          <a:blip r:embed="rId2"/>
          <a:stretch>
            <a:fillRect/>
          </a:stretch>
        </p:blipFill>
        <p:spPr>
          <a:xfrm>
            <a:off x="6633835" y="711788"/>
            <a:ext cx="1508081" cy="1210188"/>
          </a:xfrm>
          <a:prstGeom prst="rect">
            <a:avLst/>
          </a:prstGeom>
        </p:spPr>
      </p:pic>
      <p:pic>
        <p:nvPicPr>
          <p:cNvPr id="12" name="Picture 11">
            <a:extLst>
              <a:ext uri="{FF2B5EF4-FFF2-40B4-BE49-F238E27FC236}">
                <a16:creationId xmlns:a16="http://schemas.microsoft.com/office/drawing/2014/main" id="{51E5DB22-33C0-8D4B-A96F-BC975A1AB88C}"/>
              </a:ext>
            </a:extLst>
          </p:cNvPr>
          <p:cNvPicPr>
            <a:picLocks noChangeAspect="1"/>
          </p:cNvPicPr>
          <p:nvPr/>
        </p:nvPicPr>
        <p:blipFill>
          <a:blip r:embed="rId3"/>
          <a:stretch>
            <a:fillRect/>
          </a:stretch>
        </p:blipFill>
        <p:spPr>
          <a:xfrm>
            <a:off x="2041743" y="2987810"/>
            <a:ext cx="6909322" cy="916877"/>
          </a:xfrm>
          <a:prstGeom prst="rect">
            <a:avLst/>
          </a:prstGeom>
        </p:spPr>
      </p:pic>
    </p:spTree>
    <p:extLst>
      <p:ext uri="{BB962C8B-B14F-4D97-AF65-F5344CB8AC3E}">
        <p14:creationId xmlns:p14="http://schemas.microsoft.com/office/powerpoint/2010/main" val="3336492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797078"/>
          </a:xfrm>
        </p:spPr>
        <p:txBody>
          <a:bodyPr>
            <a:normAutofit/>
          </a:bodyPr>
          <a:lstStyle/>
          <a:p>
            <a:pPr algn="ctr"/>
            <a:r>
              <a:rPr lang="en-US" b="1" u="sng" dirty="0">
                <a:solidFill>
                  <a:srgbClr val="FF0000"/>
                </a:solidFill>
              </a:rPr>
              <a:t>Example:</a:t>
            </a:r>
            <a:endParaRPr lang="en-US" b="1" dirty="0">
              <a:solidFill>
                <a:srgbClr val="FF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628503" y="1338980"/>
                <a:ext cx="8978536" cy="5220201"/>
              </a:xfrm>
            </p:spPr>
            <p:txBody>
              <a:bodyPr>
                <a:normAutofit/>
              </a:bodyPr>
              <a:lstStyle/>
              <a:p>
                <a:pPr marL="0" indent="0" algn="ctr">
                  <a:lnSpc>
                    <a:spcPct val="150000"/>
                  </a:lnSpc>
                  <a:buNone/>
                </a:pPr>
                <a:r>
                  <a:rPr lang="en-US" dirty="0"/>
                  <a:t>For grains of density 1 g/cm</a:t>
                </a:r>
                <a:r>
                  <a:rPr lang="en-US" baseline="30000" dirty="0"/>
                  <a:t>3</a:t>
                </a:r>
                <a:r>
                  <a:rPr lang="en-US" dirty="0"/>
                  <a:t>, find the grain size for which gravity and radiation pressure are equal.</a:t>
                </a:r>
              </a:p>
              <a:p>
                <a:pPr marL="0" indent="0" algn="ctr">
                  <a:lnSpc>
                    <a:spcPct val="150000"/>
                  </a:lnSpc>
                  <a:buNone/>
                </a:pPr>
                <a:endParaRPr lang="en-US" dirty="0"/>
              </a:p>
              <a:p>
                <a:pPr marL="0" indent="0" algn="ctr">
                  <a:lnSpc>
                    <a:spcPct val="150000"/>
                  </a:lnSpc>
                  <a:buNone/>
                </a:pPr>
                <a:r>
                  <a:rPr lang="en-US" dirty="0"/>
                  <a:t>Let d be the radius of the grain.</a:t>
                </a:r>
              </a:p>
              <a:p>
                <a:pPr marL="0" indent="0" algn="ctr">
                  <a:lnSpc>
                    <a:spcPct val="150000"/>
                  </a:lnSpc>
                  <a:buNone/>
                </a:pPr>
                <a:r>
                  <a:rPr lang="en-US" dirty="0"/>
                  <a:t>Then the mass of the grain, m, is:</a:t>
                </a:r>
              </a:p>
              <a:p>
                <a:pPr marL="0" indent="0" algn="ctr">
                  <a:lnSpc>
                    <a:spcPct val="15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3</m:t>
                          </m:r>
                        </m:den>
                      </m:f>
                      <m:r>
                        <a:rPr lang="en-US" i="1">
                          <a:latin typeface="Cambria Math" panose="02040503050406030204" pitchFamily="18" charset="0"/>
                        </a:rPr>
                        <m:t>𝜋</m:t>
                      </m:r>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3</m:t>
                          </m:r>
                        </m:sup>
                      </m:sSup>
                    </m:oMath>
                  </m:oMathPara>
                </a14:m>
                <a:endParaRPr lang="en-US" dirty="0"/>
              </a:p>
              <a:p>
                <a:pPr marL="0" indent="0">
                  <a:lnSpc>
                    <a:spcPct val="150000"/>
                  </a:lnSpc>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628503" y="1338980"/>
                <a:ext cx="8978536" cy="5220201"/>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50203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797078"/>
          </a:xfrm>
        </p:spPr>
        <p:txBody>
          <a:bodyPr>
            <a:normAutofit/>
          </a:bodyPr>
          <a:lstStyle/>
          <a:p>
            <a:pPr algn="ctr"/>
            <a:endParaRPr lang="en-US" b="1" dirty="0">
              <a:solidFill>
                <a:srgbClr val="FF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628503" y="1338980"/>
                <a:ext cx="8978536" cy="5220201"/>
              </a:xfrm>
            </p:spPr>
            <p:txBody>
              <a:bodyPr>
                <a:normAutofit lnSpcReduction="10000"/>
              </a:bodyPr>
              <a:lstStyle/>
              <a:p>
                <a:pPr marL="0" indent="0">
                  <a:lnSpc>
                    <a:spcPct val="150000"/>
                  </a:lnSpc>
                  <a:buNone/>
                </a:pPr>
                <a:r>
                  <a:rPr lang="en-US" dirty="0"/>
                  <a:t>1. Gravitational force </a:t>
                </a:r>
                <a14:m>
                  <m:oMath xmlns:m="http://schemas.openxmlformats.org/officeDocument/2006/math">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b="0" i="1" smtClean="0">
                            <a:latin typeface="Cambria Math" panose="02040503050406030204" pitchFamily="18" charset="0"/>
                          </a:rPr>
                          <m:t>𝐺</m:t>
                        </m:r>
                        <m:sSub>
                          <m:sSubPr>
                            <m:ctrlPr>
                              <a:rPr lang="en-US" sz="3600" i="1">
                                <a:latin typeface="Cambria Math" panose="02040503050406030204" pitchFamily="18" charset="0"/>
                              </a:rPr>
                            </m:ctrlPr>
                          </m:sSubPr>
                          <m:e>
                            <m:r>
                              <a:rPr lang="en-US" sz="3600" i="1">
                                <a:latin typeface="Cambria Math" panose="02040503050406030204" pitchFamily="18" charset="0"/>
                              </a:rPr>
                              <m:t>𝑀</m:t>
                            </m:r>
                          </m:e>
                          <m:sub>
                            <m:r>
                              <a:rPr lang="en-US" sz="3600" baseline="-25000">
                                <a:latin typeface="Cambria Math" panose="02040503050406030204" pitchFamily="18" charset="0"/>
                              </a:rPr>
                              <m:t>☉</m:t>
                            </m:r>
                          </m:sub>
                        </m:sSub>
                        <m:r>
                          <a:rPr lang="en-US" sz="3600" i="1">
                            <a:latin typeface="Cambria Math" panose="02040503050406030204" pitchFamily="18" charset="0"/>
                          </a:rPr>
                          <m:t>𝑚</m:t>
                        </m:r>
                      </m:num>
                      <m:den>
                        <m:sSup>
                          <m:sSupPr>
                            <m:ctrlPr>
                              <a:rPr lang="en-US" sz="3600" i="1">
                                <a:latin typeface="Cambria Math" panose="02040503050406030204" pitchFamily="18" charset="0"/>
                              </a:rPr>
                            </m:ctrlPr>
                          </m:sSupPr>
                          <m:e>
                            <m:r>
                              <a:rPr lang="en-US" sz="3600" i="1">
                                <a:latin typeface="Cambria Math" panose="02040503050406030204" pitchFamily="18" charset="0"/>
                              </a:rPr>
                              <m:t>𝑟</m:t>
                            </m:r>
                          </m:e>
                          <m:sup>
                            <m:r>
                              <a:rPr lang="en-US" sz="3600" i="1">
                                <a:latin typeface="Cambria Math" panose="02040503050406030204" pitchFamily="18" charset="0"/>
                              </a:rPr>
                              <m:t>2</m:t>
                            </m:r>
                          </m:sup>
                        </m:sSup>
                      </m:den>
                    </m:f>
                  </m:oMath>
                </a14:m>
                <a:endParaRPr lang="en-US" sz="3200" i="1" dirty="0">
                  <a:latin typeface="Cambria Math" panose="02040503050406030204" pitchFamily="18" charset="0"/>
                </a:endParaRPr>
              </a:p>
              <a:p>
                <a:pPr marL="0" indent="0">
                  <a:lnSpc>
                    <a:spcPct val="150000"/>
                  </a:lnSpc>
                  <a:buNone/>
                </a:pPr>
                <a:r>
                  <a:rPr lang="en-US" b="0" dirty="0"/>
                  <a:t>                                   = </a:t>
                </a:r>
                <a14:m>
                  <m:oMath xmlns:m="http://schemas.openxmlformats.org/officeDocument/2006/math">
                    <m:r>
                      <a:rPr lang="en-US" sz="3200" b="0" i="1" smtClean="0">
                        <a:latin typeface="Cambria Math" panose="02040503050406030204" pitchFamily="18" charset="0"/>
                      </a:rPr>
                      <m:t>𝐺</m:t>
                    </m:r>
                    <m:sSub>
                      <m:sSubPr>
                        <m:ctrlPr>
                          <a:rPr lang="en-US" sz="3200" i="1">
                            <a:latin typeface="Cambria Math" panose="02040503050406030204" pitchFamily="18" charset="0"/>
                          </a:rPr>
                        </m:ctrlPr>
                      </m:sSubPr>
                      <m:e>
                        <m:r>
                          <a:rPr lang="en-US" sz="3200" i="1">
                            <a:latin typeface="Cambria Math" panose="02040503050406030204" pitchFamily="18" charset="0"/>
                          </a:rPr>
                          <m:t>𝑀</m:t>
                        </m:r>
                      </m:e>
                      <m:sub>
                        <m:r>
                          <a:rPr lang="en-US" sz="3200" baseline="-25000">
                            <a:latin typeface="Cambria Math" panose="02040503050406030204" pitchFamily="18" charset="0"/>
                          </a:rPr>
                          <m:t>☉</m:t>
                        </m:r>
                      </m:sub>
                    </m:sSub>
                    <m:f>
                      <m:fPr>
                        <m:ctrlPr>
                          <a:rPr lang="en-US" sz="3200" i="1">
                            <a:latin typeface="Cambria Math" panose="02040503050406030204" pitchFamily="18" charset="0"/>
                          </a:rPr>
                        </m:ctrlPr>
                      </m:fPr>
                      <m:num>
                        <m:r>
                          <a:rPr lang="en-US" sz="3200" i="1">
                            <a:latin typeface="Cambria Math" panose="02040503050406030204" pitchFamily="18" charset="0"/>
                          </a:rPr>
                          <m:t>4</m:t>
                        </m:r>
                      </m:num>
                      <m:den>
                        <m:r>
                          <a:rPr lang="en-US" sz="3200" i="1">
                            <a:latin typeface="Cambria Math" panose="02040503050406030204" pitchFamily="18" charset="0"/>
                          </a:rPr>
                          <m:t>3</m:t>
                        </m:r>
                      </m:den>
                    </m:f>
                    <m:r>
                      <a:rPr lang="en-US" sz="3200" i="1">
                        <a:latin typeface="Cambria Math" panose="02040503050406030204" pitchFamily="18" charset="0"/>
                      </a:rPr>
                      <m:t>𝜋</m:t>
                    </m:r>
                    <m:sSup>
                      <m:sSupPr>
                        <m:ctrlPr>
                          <a:rPr lang="en-US" sz="3200" i="1">
                            <a:latin typeface="Cambria Math" panose="02040503050406030204" pitchFamily="18" charset="0"/>
                          </a:rPr>
                        </m:ctrlPr>
                      </m:sSupPr>
                      <m:e>
                        <m:r>
                          <a:rPr lang="en-US" sz="3200" i="1">
                            <a:latin typeface="Cambria Math" panose="02040503050406030204" pitchFamily="18" charset="0"/>
                          </a:rPr>
                          <m:t>𝑑</m:t>
                        </m:r>
                      </m:e>
                      <m:sup>
                        <m:r>
                          <a:rPr lang="en-US" sz="3200" i="1">
                            <a:latin typeface="Cambria Math" panose="02040503050406030204" pitchFamily="18" charset="0"/>
                          </a:rPr>
                          <m:t>3</m:t>
                        </m:r>
                      </m:sup>
                    </m:sSup>
                    <m:f>
                      <m:fPr>
                        <m:ctrlPr>
                          <a:rPr lang="en-US" sz="3200" i="1">
                            <a:latin typeface="Cambria Math" panose="02040503050406030204" pitchFamily="18" charset="0"/>
                          </a:rPr>
                        </m:ctrlPr>
                      </m:fPr>
                      <m:num>
                        <m:r>
                          <a:rPr lang="en-US" sz="3200" i="1">
                            <a:latin typeface="Cambria Math" panose="02040503050406030204" pitchFamily="18" charset="0"/>
                          </a:rPr>
                          <m:t>1</m:t>
                        </m:r>
                      </m:num>
                      <m:den>
                        <m:sSup>
                          <m:sSupPr>
                            <m:ctrlPr>
                              <a:rPr lang="en-US" sz="3200" i="1">
                                <a:latin typeface="Cambria Math" panose="02040503050406030204" pitchFamily="18" charset="0"/>
                              </a:rPr>
                            </m:ctrlPr>
                          </m:sSupPr>
                          <m:e>
                            <m:r>
                              <a:rPr lang="en-US" sz="3200" i="1">
                                <a:latin typeface="Cambria Math" panose="02040503050406030204" pitchFamily="18" charset="0"/>
                              </a:rPr>
                              <m:t>𝑟</m:t>
                            </m:r>
                          </m:e>
                          <m:sup>
                            <m:r>
                              <a:rPr lang="en-US" sz="3200" i="1">
                                <a:latin typeface="Cambria Math" panose="02040503050406030204" pitchFamily="18" charset="0"/>
                              </a:rPr>
                              <m:t>2</m:t>
                            </m:r>
                          </m:sup>
                        </m:sSup>
                      </m:den>
                    </m:f>
                  </m:oMath>
                </a14:m>
                <a:endParaRPr lang="en-US" dirty="0"/>
              </a:p>
              <a:p>
                <a:pPr marL="0" indent="0">
                  <a:lnSpc>
                    <a:spcPct val="150000"/>
                  </a:lnSpc>
                  <a:buNone/>
                </a:pPr>
                <a:r>
                  <a:rPr lang="en-US" dirty="0"/>
                  <a:t>2. Area of grain (cross-sectional) = </a:t>
                </a:r>
                <a14:m>
                  <m:oMath xmlns:m="http://schemas.openxmlformats.org/officeDocument/2006/math">
                    <m:r>
                      <a:rPr lang="en-US" i="1">
                        <a:latin typeface="Cambria Math" panose="02040503050406030204" pitchFamily="18" charset="0"/>
                      </a:rPr>
                      <m:t>𝜋</m:t>
                    </m:r>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oMath>
                </a14:m>
                <a:endParaRPr lang="en-US" dirty="0"/>
              </a:p>
              <a:p>
                <a:pPr marL="0" indent="0">
                  <a:lnSpc>
                    <a:spcPct val="110000"/>
                  </a:lnSpc>
                  <a:buNone/>
                </a:pPr>
                <a:r>
                  <a:rPr lang="en-US" u="sng" dirty="0">
                    <a:solidFill>
                      <a:srgbClr val="00B050"/>
                    </a:solidFill>
                  </a:rPr>
                  <a:t>Question</a:t>
                </a:r>
                <a:r>
                  <a:rPr lang="en-US" dirty="0">
                    <a:solidFill>
                      <a:srgbClr val="00B050"/>
                    </a:solidFill>
                  </a:rPr>
                  <a:t>: why do we use cross-sectional area here, </a:t>
                </a:r>
              </a:p>
              <a:p>
                <a:pPr marL="0" indent="0">
                  <a:lnSpc>
                    <a:spcPct val="110000"/>
                  </a:lnSpc>
                  <a:buNone/>
                </a:pPr>
                <a:r>
                  <a:rPr lang="en-US" dirty="0">
                    <a:solidFill>
                      <a:srgbClr val="00B050"/>
                    </a:solidFill>
                  </a:rPr>
                  <a:t>not surface area?</a:t>
                </a:r>
              </a:p>
              <a:p>
                <a:pPr marL="0" indent="0">
                  <a:lnSpc>
                    <a:spcPct val="150000"/>
                  </a:lnSpc>
                  <a:buNone/>
                </a:pPr>
                <a:r>
                  <a:rPr lang="en-US" dirty="0"/>
                  <a:t>Therefore, the radiation pressure force</a:t>
                </a:r>
                <a14:m>
                  <m:oMath xmlns:m="http://schemas.openxmlformats.org/officeDocument/2006/math">
                    <m:r>
                      <a:rPr lang="en-US" sz="3200" i="1">
                        <a:latin typeface="Cambria Math" panose="02040503050406030204" pitchFamily="18" charset="0"/>
                      </a:rPr>
                      <m:t>=</m:t>
                    </m:r>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m:rPr>
                                <m:sty m:val="p"/>
                              </m:rPr>
                              <a:rPr lang="en-US" sz="3200">
                                <a:latin typeface="Cambria Math" panose="02040503050406030204" pitchFamily="18" charset="0"/>
                              </a:rPr>
                              <m:t>L</m:t>
                            </m:r>
                          </m:e>
                          <m:sub>
                            <m:r>
                              <a:rPr lang="en-US" sz="3200" baseline="-25000">
                                <a:latin typeface="Cambria Math" panose="02040503050406030204" pitchFamily="18" charset="0"/>
                              </a:rPr>
                              <m:t>☉</m:t>
                            </m:r>
                          </m:sub>
                        </m:sSub>
                      </m:num>
                      <m:den>
                        <m:r>
                          <a:rPr lang="en-US" sz="3200" i="1">
                            <a:latin typeface="Cambria Math" panose="02040503050406030204" pitchFamily="18" charset="0"/>
                          </a:rPr>
                          <m:t>4</m:t>
                        </m:r>
                        <m:r>
                          <a:rPr lang="en-US" sz="3200" i="1">
                            <a:latin typeface="Cambria Math" panose="02040503050406030204" pitchFamily="18" charset="0"/>
                          </a:rPr>
                          <m:t>𝜋</m:t>
                        </m:r>
                        <m:sSup>
                          <m:sSupPr>
                            <m:ctrlPr>
                              <a:rPr lang="en-US" sz="3200" i="1">
                                <a:latin typeface="Cambria Math" panose="02040503050406030204" pitchFamily="18" charset="0"/>
                              </a:rPr>
                            </m:ctrlPr>
                          </m:sSupPr>
                          <m:e>
                            <m:r>
                              <a:rPr lang="en-US" sz="3200" i="1">
                                <a:latin typeface="Cambria Math" panose="02040503050406030204" pitchFamily="18" charset="0"/>
                              </a:rPr>
                              <m:t>𝑟</m:t>
                            </m:r>
                          </m:e>
                          <m:sup>
                            <m:r>
                              <a:rPr lang="en-US" sz="3200" i="1">
                                <a:latin typeface="Cambria Math" panose="02040503050406030204" pitchFamily="18" charset="0"/>
                              </a:rPr>
                              <m:t>2</m:t>
                            </m:r>
                          </m:sup>
                        </m:sSup>
                        <m:r>
                          <a:rPr lang="en-US" sz="3200" i="1">
                            <a:latin typeface="Cambria Math" panose="02040503050406030204" pitchFamily="18" charset="0"/>
                          </a:rPr>
                          <m:t>𝑐</m:t>
                        </m:r>
                      </m:den>
                    </m:f>
                    <m:r>
                      <a:rPr lang="en-US" sz="3200" i="1">
                        <a:latin typeface="Cambria Math" panose="02040503050406030204" pitchFamily="18" charset="0"/>
                      </a:rPr>
                      <m:t>∙</m:t>
                    </m:r>
                    <m:r>
                      <a:rPr lang="en-US" sz="3200" i="1">
                        <a:latin typeface="Cambria Math" panose="02040503050406030204" pitchFamily="18" charset="0"/>
                      </a:rPr>
                      <m:t>𝜋</m:t>
                    </m:r>
                    <m:sSup>
                      <m:sSupPr>
                        <m:ctrlPr>
                          <a:rPr lang="en-US" sz="3200" i="1">
                            <a:latin typeface="Cambria Math" panose="02040503050406030204" pitchFamily="18" charset="0"/>
                          </a:rPr>
                        </m:ctrlPr>
                      </m:sSupPr>
                      <m:e>
                        <m:r>
                          <a:rPr lang="en-US" sz="3200" i="1">
                            <a:latin typeface="Cambria Math" panose="02040503050406030204" pitchFamily="18" charset="0"/>
                          </a:rPr>
                          <m:t>𝑑</m:t>
                        </m:r>
                      </m:e>
                      <m:sup>
                        <m:r>
                          <a:rPr lang="en-US" sz="3200" i="1">
                            <a:latin typeface="Cambria Math" panose="02040503050406030204" pitchFamily="18" charset="0"/>
                          </a:rPr>
                          <m:t>2</m:t>
                        </m:r>
                      </m:sup>
                    </m:sSup>
                  </m:oMath>
                </a14:m>
                <a:endParaRPr lang="en-US" dirty="0"/>
              </a:p>
              <a:p>
                <a:pPr marL="0" indent="0">
                  <a:lnSpc>
                    <a:spcPct val="150000"/>
                  </a:lnSpc>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628503" y="1338980"/>
                <a:ext cx="8978536" cy="5220201"/>
              </a:xfrm>
              <a:blipFill>
                <a:blip r:embed="rId2"/>
                <a:stretch>
                  <a:fillRect l="-1271"/>
                </a:stretch>
              </a:blipFill>
            </p:spPr>
            <p:txBody>
              <a:bodyPr/>
              <a:lstStyle/>
              <a:p>
                <a:r>
                  <a:rPr lang="en-US">
                    <a:noFill/>
                  </a:rPr>
                  <a:t> </a:t>
                </a:r>
              </a:p>
            </p:txBody>
          </p:sp>
        </mc:Fallback>
      </mc:AlternateContent>
    </p:spTree>
    <p:extLst>
      <p:ext uri="{BB962C8B-B14F-4D97-AF65-F5344CB8AC3E}">
        <p14:creationId xmlns:p14="http://schemas.microsoft.com/office/powerpoint/2010/main" val="765329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797078"/>
          </a:xfrm>
        </p:spPr>
        <p:txBody>
          <a:bodyPr>
            <a:normAutofit/>
          </a:bodyPr>
          <a:lstStyle/>
          <a:p>
            <a:pPr algn="ctr"/>
            <a:endParaRPr lang="en-US" b="1" dirty="0">
              <a:solidFill>
                <a:srgbClr val="FF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62446" y="538619"/>
                <a:ext cx="10032273" cy="6071187"/>
              </a:xfrm>
            </p:spPr>
            <p:txBody>
              <a:bodyPr>
                <a:normAutofit/>
              </a:bodyPr>
              <a:lstStyle/>
              <a:p>
                <a:pPr marL="0" indent="0" algn="ctr">
                  <a:lnSpc>
                    <a:spcPct val="150000"/>
                  </a:lnSpc>
                  <a:buNone/>
                </a:pPr>
                <a:r>
                  <a:rPr lang="en-US" dirty="0"/>
                  <a:t>Since we are solving for the grain size for which gravity and radiation pressure are equal:</a:t>
                </a:r>
              </a:p>
              <a:p>
                <a:pPr marL="0" indent="0" algn="ctr">
                  <a:lnSpc>
                    <a:spcPct val="15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𝑔</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aseline="-25000">
                              <a:latin typeface="Cambria Math" panose="02040503050406030204" pitchFamily="18" charset="0"/>
                            </a:rPr>
                            <m:t>☉</m:t>
                          </m:r>
                        </m:sub>
                      </m:sSub>
                      <m:f>
                        <m:fP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3</m:t>
                          </m:r>
                        </m:den>
                      </m:f>
                      <m:r>
                        <a:rPr lang="en-US" i="1">
                          <a:latin typeface="Cambria Math" panose="02040503050406030204" pitchFamily="18" charset="0"/>
                        </a:rPr>
                        <m:t>𝜋</m:t>
                      </m:r>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3</m:t>
                          </m:r>
                        </m:sup>
                      </m:sSup>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L</m:t>
                              </m:r>
                            </m:e>
                            <m:sub>
                              <m:r>
                                <a:rPr lang="en-US" baseline="-25000">
                                  <a:latin typeface="Cambria Math" panose="02040503050406030204" pitchFamily="18" charset="0"/>
                                </a:rPr>
                                <m:t>☉</m:t>
                              </m:r>
                            </m:sub>
                          </m:sSub>
                        </m:num>
                        <m:den>
                          <m:r>
                            <a:rPr lang="en-US" i="1">
                              <a:latin typeface="Cambria Math" panose="02040503050406030204" pitchFamily="18" charset="0"/>
                            </a:rPr>
                            <m:t>4</m:t>
                          </m:r>
                          <m:r>
                            <a:rPr lang="en-US" i="1">
                              <a:latin typeface="Cambria Math" panose="02040503050406030204" pitchFamily="18" charset="0"/>
                            </a:rPr>
                            <m:t>𝜋</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r>
                            <a:rPr lang="en-US" i="1">
                              <a:latin typeface="Cambria Math" panose="02040503050406030204" pitchFamily="18" charset="0"/>
                            </a:rPr>
                            <m:t>𝑐</m:t>
                          </m:r>
                        </m:den>
                      </m:f>
                      <m:r>
                        <a:rPr lang="en-US" i="1">
                          <a:latin typeface="Cambria Math" panose="02040503050406030204" pitchFamily="18" charset="0"/>
                        </a:rPr>
                        <m:t>∙</m:t>
                      </m:r>
                      <m:r>
                        <a:rPr lang="en-US" i="1">
                          <a:latin typeface="Cambria Math" panose="02040503050406030204" pitchFamily="18" charset="0"/>
                        </a:rPr>
                        <m:t>𝜋</m:t>
                      </m:r>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oMath>
                  </m:oMathPara>
                </a14:m>
                <a:endParaRPr lang="en-US" dirty="0"/>
              </a:p>
              <a:p>
                <a:pPr marL="0" indent="0" algn="ctr">
                  <a:lnSpc>
                    <a:spcPct val="150000"/>
                  </a:lnSpc>
                  <a:buNone/>
                </a:pPr>
                <a:r>
                  <a:rPr lang="en-US" dirty="0"/>
                  <a:t>Simplifying, we find that this is independent of distance from the Sun</a:t>
                </a:r>
              </a:p>
              <a:p>
                <a:pPr marL="0" indent="0">
                  <a:lnSpc>
                    <a:spcPct val="150000"/>
                  </a:lnSpc>
                  <a:buNone/>
                </a:pPr>
                <a:r>
                  <a:rPr lang="en-US" dirty="0"/>
                  <a:t>                    Grain size</a:t>
                </a:r>
                <a:r>
                  <a:rPr lang="en-US" dirty="0">
                    <a:solidFill>
                      <a:srgbClr val="C00000"/>
                    </a:solidFill>
                  </a:rPr>
                  <a:t> </a:t>
                </a:r>
                <a14:m>
                  <m:oMath xmlns:m="http://schemas.openxmlformats.org/officeDocument/2006/math">
                    <m:r>
                      <a:rPr lang="en-US" sz="3200" b="0" i="0" smtClean="0">
                        <a:solidFill>
                          <a:srgbClr val="C00000"/>
                        </a:solidFill>
                        <a:latin typeface="Cambria Math" panose="02040503050406030204" pitchFamily="18" charset="0"/>
                      </a:rPr>
                      <m:t>     </m:t>
                    </m:r>
                    <m:r>
                      <a:rPr lang="en-US" sz="3200" i="1" smtClean="0">
                        <a:solidFill>
                          <a:srgbClr val="C00000"/>
                        </a:solidFill>
                        <a:latin typeface="Cambria Math" panose="02040503050406030204" pitchFamily="18" charset="0"/>
                      </a:rPr>
                      <m:t>𝑑</m:t>
                    </m:r>
                    <m:r>
                      <a:rPr lang="en-US" sz="3200" i="1" smtClean="0">
                        <a:solidFill>
                          <a:srgbClr val="C00000"/>
                        </a:solidFill>
                        <a:latin typeface="Cambria Math" panose="02040503050406030204" pitchFamily="18" charset="0"/>
                      </a:rPr>
                      <m:t>=</m:t>
                    </m:r>
                    <m:f>
                      <m:fPr>
                        <m:ctrlPr>
                          <a:rPr lang="en-US" sz="3200" i="1">
                            <a:solidFill>
                              <a:srgbClr val="C00000"/>
                            </a:solidFill>
                            <a:latin typeface="Cambria Math" panose="02040503050406030204" pitchFamily="18" charset="0"/>
                          </a:rPr>
                        </m:ctrlPr>
                      </m:fPr>
                      <m:num>
                        <m:sSub>
                          <m:sSubPr>
                            <m:ctrlPr>
                              <a:rPr lang="en-US" sz="3200" i="1">
                                <a:solidFill>
                                  <a:srgbClr val="C00000"/>
                                </a:solidFill>
                                <a:latin typeface="Cambria Math" panose="02040503050406030204" pitchFamily="18" charset="0"/>
                              </a:rPr>
                            </m:ctrlPr>
                          </m:sSubPr>
                          <m:e>
                            <m:r>
                              <m:rPr>
                                <m:sty m:val="p"/>
                              </m:rPr>
                              <a:rPr lang="en-US" sz="3200">
                                <a:solidFill>
                                  <a:srgbClr val="C00000"/>
                                </a:solidFill>
                                <a:latin typeface="Cambria Math" panose="02040503050406030204" pitchFamily="18" charset="0"/>
                              </a:rPr>
                              <m:t>L</m:t>
                            </m:r>
                          </m:e>
                          <m:sub>
                            <m:r>
                              <a:rPr lang="en-US" sz="3200" baseline="-25000">
                                <a:solidFill>
                                  <a:srgbClr val="C00000"/>
                                </a:solidFill>
                                <a:latin typeface="Cambria Math" panose="02040503050406030204" pitchFamily="18" charset="0"/>
                              </a:rPr>
                              <m:t>☉</m:t>
                            </m:r>
                          </m:sub>
                        </m:sSub>
                      </m:num>
                      <m:den>
                        <m:r>
                          <a:rPr lang="en-US" sz="3200" i="1">
                            <a:solidFill>
                              <a:srgbClr val="C00000"/>
                            </a:solidFill>
                            <a:latin typeface="Cambria Math" panose="02040503050406030204" pitchFamily="18" charset="0"/>
                          </a:rPr>
                          <m:t>4</m:t>
                        </m:r>
                        <m:r>
                          <a:rPr lang="en-US" sz="3200" i="1">
                            <a:solidFill>
                              <a:srgbClr val="C00000"/>
                            </a:solidFill>
                            <a:latin typeface="Cambria Math" panose="02040503050406030204" pitchFamily="18" charset="0"/>
                          </a:rPr>
                          <m:t>𝜋</m:t>
                        </m:r>
                        <m:r>
                          <a:rPr lang="en-US" sz="3200" i="1">
                            <a:solidFill>
                              <a:srgbClr val="C00000"/>
                            </a:solidFill>
                            <a:latin typeface="Cambria Math" panose="02040503050406030204" pitchFamily="18" charset="0"/>
                          </a:rPr>
                          <m:t>𝑐</m:t>
                        </m:r>
                      </m:den>
                    </m:f>
                    <m:r>
                      <a:rPr lang="en-US" sz="3200" i="1">
                        <a:solidFill>
                          <a:srgbClr val="C00000"/>
                        </a:solidFill>
                        <a:latin typeface="Cambria Math" panose="02040503050406030204" pitchFamily="18" charset="0"/>
                      </a:rPr>
                      <m:t>∙</m:t>
                    </m:r>
                    <m:f>
                      <m:fPr>
                        <m:ctrlPr>
                          <a:rPr lang="en-US" sz="3200" i="1">
                            <a:solidFill>
                              <a:srgbClr val="C00000"/>
                            </a:solidFill>
                            <a:latin typeface="Cambria Math" panose="02040503050406030204" pitchFamily="18" charset="0"/>
                          </a:rPr>
                        </m:ctrlPr>
                      </m:fPr>
                      <m:num>
                        <m:r>
                          <a:rPr lang="en-US" sz="3200" i="1">
                            <a:solidFill>
                              <a:srgbClr val="C00000"/>
                            </a:solidFill>
                            <a:latin typeface="Cambria Math" panose="02040503050406030204" pitchFamily="18" charset="0"/>
                          </a:rPr>
                          <m:t>3</m:t>
                        </m:r>
                      </m:num>
                      <m:den>
                        <m:r>
                          <a:rPr lang="en-US" sz="3200" i="1">
                            <a:solidFill>
                              <a:srgbClr val="C00000"/>
                            </a:solidFill>
                            <a:latin typeface="Cambria Math" panose="02040503050406030204" pitchFamily="18" charset="0"/>
                          </a:rPr>
                          <m:t>4</m:t>
                        </m:r>
                      </m:den>
                    </m:f>
                    <m:r>
                      <a:rPr lang="en-US" sz="3200" i="1">
                        <a:solidFill>
                          <a:srgbClr val="C00000"/>
                        </a:solidFill>
                        <a:latin typeface="Cambria Math" panose="02040503050406030204" pitchFamily="18" charset="0"/>
                      </a:rPr>
                      <m:t>∙</m:t>
                    </m:r>
                    <m:f>
                      <m:fPr>
                        <m:ctrlPr>
                          <a:rPr lang="en-US" sz="3200" i="1">
                            <a:solidFill>
                              <a:srgbClr val="C00000"/>
                            </a:solidFill>
                            <a:latin typeface="Cambria Math" panose="02040503050406030204" pitchFamily="18" charset="0"/>
                          </a:rPr>
                        </m:ctrlPr>
                      </m:fPr>
                      <m:num>
                        <m:r>
                          <a:rPr lang="en-US" sz="3200" i="1">
                            <a:solidFill>
                              <a:srgbClr val="C00000"/>
                            </a:solidFill>
                            <a:latin typeface="Cambria Math" panose="02040503050406030204" pitchFamily="18" charset="0"/>
                          </a:rPr>
                          <m:t>1</m:t>
                        </m:r>
                      </m:num>
                      <m:den>
                        <m:r>
                          <a:rPr lang="en-US" sz="3200" i="1">
                            <a:solidFill>
                              <a:srgbClr val="C00000"/>
                            </a:solidFill>
                            <a:latin typeface="Cambria Math" panose="02040503050406030204" pitchFamily="18" charset="0"/>
                          </a:rPr>
                          <m:t>𝑔</m:t>
                        </m:r>
                        <m:sSub>
                          <m:sSubPr>
                            <m:ctrlPr>
                              <a:rPr lang="en-US" sz="3200" i="1">
                                <a:solidFill>
                                  <a:srgbClr val="C00000"/>
                                </a:solidFill>
                                <a:latin typeface="Cambria Math" panose="02040503050406030204" pitchFamily="18" charset="0"/>
                              </a:rPr>
                            </m:ctrlPr>
                          </m:sSubPr>
                          <m:e>
                            <m:r>
                              <m:rPr>
                                <m:sty m:val="p"/>
                              </m:rPr>
                              <a:rPr lang="en-US" sz="3200">
                                <a:solidFill>
                                  <a:srgbClr val="C00000"/>
                                </a:solidFill>
                                <a:latin typeface="Cambria Math" panose="02040503050406030204" pitchFamily="18" charset="0"/>
                              </a:rPr>
                              <m:t>M</m:t>
                            </m:r>
                          </m:e>
                          <m:sub>
                            <m:r>
                              <a:rPr lang="en-US" sz="3200" baseline="-25000">
                                <a:solidFill>
                                  <a:srgbClr val="C00000"/>
                                </a:solidFill>
                                <a:latin typeface="Cambria Math" panose="02040503050406030204" pitchFamily="18" charset="0"/>
                              </a:rPr>
                              <m:t>☉</m:t>
                            </m:r>
                          </m:sub>
                        </m:sSub>
                      </m:den>
                    </m:f>
                  </m:oMath>
                </a14:m>
                <a:endParaRPr lang="en-US" sz="3200" dirty="0"/>
              </a:p>
              <a:p>
                <a:pPr marL="0" indent="0">
                  <a:lnSpc>
                    <a:spcPct val="150000"/>
                  </a:lnSpc>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62446" y="538619"/>
                <a:ext cx="10032273" cy="6071187"/>
              </a:xfrm>
              <a:blipFill>
                <a:blip r:embed="rId2"/>
                <a:stretch>
                  <a:fillRect l="-1392"/>
                </a:stretch>
              </a:blipFill>
            </p:spPr>
            <p:txBody>
              <a:bodyPr/>
              <a:lstStyle/>
              <a:p>
                <a:r>
                  <a:rPr lang="en-US">
                    <a:noFill/>
                  </a:rPr>
                  <a:t> </a:t>
                </a:r>
              </a:p>
            </p:txBody>
          </p:sp>
        </mc:Fallback>
      </mc:AlternateContent>
      <p:sp>
        <p:nvSpPr>
          <p:cNvPr id="4" name="Frame 3">
            <a:extLst>
              <a:ext uri="{FF2B5EF4-FFF2-40B4-BE49-F238E27FC236}">
                <a16:creationId xmlns:a16="http://schemas.microsoft.com/office/drawing/2014/main" id="{E8900464-9448-B44B-AA01-F11AC59371AB}"/>
              </a:ext>
            </a:extLst>
          </p:cNvPr>
          <p:cNvSpPr/>
          <p:nvPr/>
        </p:nvSpPr>
        <p:spPr>
          <a:xfrm>
            <a:off x="4409162" y="4584526"/>
            <a:ext cx="3356975" cy="1453019"/>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6088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1143000"/>
          </a:xfrm>
        </p:spPr>
        <p:txBody>
          <a:bodyPr>
            <a:normAutofit/>
          </a:bodyPr>
          <a:lstStyle/>
          <a:p>
            <a:pPr algn="ctr"/>
            <a:r>
              <a:rPr lang="en-US" b="1" u="sng" dirty="0">
                <a:solidFill>
                  <a:srgbClr val="00B050"/>
                </a:solidFill>
              </a:rPr>
              <a:t>Answer:</a:t>
            </a:r>
            <a:endParaRPr lang="en-US" b="1" dirty="0">
              <a:solidFill>
                <a:srgbClr val="00B050"/>
              </a:solidFill>
            </a:endParaRPr>
          </a:p>
        </p:txBody>
      </p:sp>
      <p:sp>
        <p:nvSpPr>
          <p:cNvPr id="3" name="Content Placeholder 2"/>
          <p:cNvSpPr>
            <a:spLocks noGrp="1"/>
          </p:cNvSpPr>
          <p:nvPr>
            <p:ph idx="1"/>
          </p:nvPr>
        </p:nvSpPr>
        <p:spPr>
          <a:xfrm>
            <a:off x="1972491" y="1576251"/>
            <a:ext cx="8229600" cy="5061588"/>
          </a:xfrm>
        </p:spPr>
        <p:txBody>
          <a:bodyPr>
            <a:normAutofit/>
          </a:bodyPr>
          <a:lstStyle/>
          <a:p>
            <a:pPr marL="0" indent="0" algn="ctr">
              <a:lnSpc>
                <a:spcPct val="100000"/>
              </a:lnSpc>
              <a:buNone/>
            </a:pPr>
            <a:r>
              <a:rPr lang="en-US" sz="3200" dirty="0"/>
              <a:t>Asteroids and comets are formed where they spend most of their time (inner solar system for asteroids, outer for comets). We would expect them to reflect the conditions there when they were formed.</a:t>
            </a:r>
          </a:p>
          <a:p>
            <a:pPr marL="0" indent="0" algn="ctr">
              <a:lnSpc>
                <a:spcPct val="150000"/>
              </a:lnSpc>
              <a:buNone/>
            </a:pPr>
            <a:endParaRPr lang="en-US" sz="3200" dirty="0"/>
          </a:p>
          <a:p>
            <a:pPr marL="0" indent="0" algn="ctr">
              <a:lnSpc>
                <a:spcPct val="100000"/>
              </a:lnSpc>
              <a:buNone/>
            </a:pPr>
            <a:r>
              <a:rPr lang="en-US" sz="3200" dirty="0"/>
              <a:t>The inner solar system was too hot for ices to be solid, so asteroids are rocky.</a:t>
            </a:r>
          </a:p>
          <a:p>
            <a:pPr marL="0" indent="0" algn="ctr">
              <a:lnSpc>
                <a:spcPct val="150000"/>
              </a:lnSpc>
              <a:buNone/>
            </a:pPr>
            <a:endParaRPr lang="en-US" sz="3200" dirty="0"/>
          </a:p>
        </p:txBody>
      </p:sp>
    </p:spTree>
    <p:extLst>
      <p:ext uri="{BB962C8B-B14F-4D97-AF65-F5344CB8AC3E}">
        <p14:creationId xmlns:p14="http://schemas.microsoft.com/office/powerpoint/2010/main" val="1990018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456882"/>
          </a:xfrm>
        </p:spPr>
        <p:txBody>
          <a:bodyPr>
            <a:normAutofit fontScale="90000"/>
          </a:bodyPr>
          <a:lstStyle/>
          <a:p>
            <a:pPr algn="ctr"/>
            <a:r>
              <a:rPr lang="en-US" b="1" dirty="0">
                <a:solidFill>
                  <a:srgbClr val="FF0000"/>
                </a:solidFill>
              </a:rPr>
              <a:t>Calculation of actual grain size: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62446" y="870870"/>
                <a:ext cx="10032273" cy="6017623"/>
              </a:xfrm>
            </p:spPr>
            <p:txBody>
              <a:bodyPr>
                <a:normAutofit/>
              </a:bodyPr>
              <a:lstStyle/>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3.8×</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33</m:t>
                              </m:r>
                            </m:sup>
                          </m:sSup>
                        </m:num>
                        <m:den>
                          <m:r>
                            <a:rPr lang="en-US" i="1">
                              <a:latin typeface="Cambria Math" panose="02040503050406030204" pitchFamily="18" charset="0"/>
                            </a:rPr>
                            <m:t>4∙</m:t>
                          </m:r>
                          <m:r>
                            <a:rPr lang="en-US" i="1">
                              <a:latin typeface="Cambria Math" panose="02040503050406030204" pitchFamily="18" charset="0"/>
                            </a:rPr>
                            <m:t>𝜋</m:t>
                          </m:r>
                          <m:r>
                            <a:rPr lang="en-US" i="1">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10</m:t>
                              </m:r>
                            </m:sup>
                          </m:s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4</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6.7×</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−8</m:t>
                              </m:r>
                            </m:sup>
                          </m:s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33</m:t>
                              </m:r>
                            </m:sup>
                          </m:sSup>
                        </m:den>
                      </m:f>
                    </m:oMath>
                  </m:oMathPara>
                </a14:m>
                <a:endParaRPr lang="en-US" dirty="0"/>
              </a:p>
              <a:p>
                <a:pPr marL="0" indent="0" algn="ctr">
                  <a:buNone/>
                </a:pPr>
                <a:endParaRPr lang="en-US" i="1" dirty="0"/>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=5.7×</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−5</m:t>
                          </m:r>
                        </m:sup>
                      </m:sSup>
                      <m:r>
                        <a:rPr lang="en-US" i="1">
                          <a:latin typeface="Cambria Math" panose="02040503050406030204" pitchFamily="18" charset="0"/>
                        </a:rPr>
                        <m:t>𝑐𝑚</m:t>
                      </m:r>
                      <m:r>
                        <a:rPr lang="en-US" i="1">
                          <a:latin typeface="Cambria Math" panose="02040503050406030204" pitchFamily="18" charset="0"/>
                        </a:rPr>
                        <m:t>=0.57 </m:t>
                      </m:r>
                      <m:r>
                        <a:rPr lang="en-US" i="1">
                          <a:latin typeface="Cambria Math" panose="02040503050406030204" pitchFamily="18" charset="0"/>
                        </a:rPr>
                        <m:t>𝑚𝑖𝑐𝑟𝑜𝑛𝑠</m:t>
                      </m:r>
                    </m:oMath>
                  </m:oMathPara>
                </a14:m>
                <a:endParaRPr lang="en-US" dirty="0"/>
              </a:p>
              <a:p>
                <a:pPr marL="0" indent="0" algn="ctr">
                  <a:buNone/>
                </a:pPr>
                <a:endParaRPr lang="en-US" i="1" dirty="0"/>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𝑟𝑎𝑑𝑖𝑎𝑡𝑖𝑜𝑛</m:t>
                          </m:r>
                        </m:sub>
                      </m:sSub>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𝑔𝑟𝑎𝑣𝑖𝑡𝑎𝑡𝑖𝑜𝑛𝑎𝑙</m:t>
                          </m:r>
                        </m:sub>
                      </m:sSub>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3</m:t>
                          </m:r>
                        </m:sup>
                      </m:sSup>
                    </m:oMath>
                  </m:oMathPara>
                </a14:m>
                <a:endParaRPr lang="en-US" dirty="0"/>
              </a:p>
              <a:p>
                <a:pPr marL="0" indent="0" algn="ctr">
                  <a:buNone/>
                </a:pPr>
                <a:endParaRPr lang="en-US" i="1" dirty="0"/>
              </a:p>
              <a:p>
                <a:pPr marL="0" indent="0" algn="ctr">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𝑟𝑎𝑑</m:t>
                              </m:r>
                              <m:r>
                                <a:rPr lang="en-US" i="1">
                                  <a:latin typeface="Cambria Math" panose="02040503050406030204" pitchFamily="18" charset="0"/>
                                </a:rPr>
                                <m:t>.</m:t>
                              </m:r>
                            </m:sub>
                          </m:sSub>
                        </m:num>
                        <m:den>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𝑔𝑟𝑎𝑣</m:t>
                              </m:r>
                              <m:r>
                                <a:rPr lang="en-US" i="1">
                                  <a:latin typeface="Cambria Math" panose="02040503050406030204" pitchFamily="18" charset="0"/>
                                </a:rPr>
                                <m:t>.</m:t>
                              </m:r>
                            </m:sub>
                          </m:sSub>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𝑑</m:t>
                          </m:r>
                        </m:den>
                      </m:f>
                    </m:oMath>
                  </m:oMathPara>
                </a14:m>
                <a:endParaRPr lang="en-US" dirty="0"/>
              </a:p>
              <a:p>
                <a:pPr marL="0" indent="0" algn="ctr">
                  <a:buNone/>
                </a:pPr>
                <a:endParaRPr lang="en-US" dirty="0"/>
              </a:p>
              <a:p>
                <a:pPr marL="0" indent="0" algn="ctr">
                  <a:buNone/>
                </a:pPr>
                <a:r>
                  <a:rPr lang="en-US" dirty="0"/>
                  <a:t>For d ˂ 0.5 microns, </a:t>
                </a:r>
                <a:r>
                  <a:rPr lang="en-US" dirty="0">
                    <a:solidFill>
                      <a:srgbClr val="7030A0"/>
                    </a:solidFill>
                  </a:rPr>
                  <a:t>radiation pressure dominates</a:t>
                </a:r>
                <a:r>
                  <a:rPr lang="en-US" dirty="0"/>
                  <a:t>.</a:t>
                </a:r>
              </a:p>
              <a:p>
                <a:pPr marL="0" indent="0">
                  <a:lnSpc>
                    <a:spcPct val="150000"/>
                  </a:lnSpc>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62446" y="870870"/>
                <a:ext cx="10032273" cy="6017623"/>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1002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
            <a:ext cx="8686800" cy="722811"/>
          </a:xfrm>
        </p:spPr>
        <p:txBody>
          <a:bodyPr>
            <a:normAutofit/>
          </a:bodyPr>
          <a:lstStyle/>
          <a:p>
            <a:pPr algn="ctr"/>
            <a:r>
              <a:rPr lang="en-US" b="1" u="sng" dirty="0">
                <a:solidFill>
                  <a:srgbClr val="FF0000"/>
                </a:solidFill>
              </a:rPr>
              <a:t>Origin (&amp; home) of comets:</a:t>
            </a:r>
            <a:endParaRPr lang="en-US" b="1" dirty="0">
              <a:solidFill>
                <a:srgbClr val="FF0000"/>
              </a:solidFill>
            </a:endParaRPr>
          </a:p>
        </p:txBody>
      </p:sp>
      <p:sp>
        <p:nvSpPr>
          <p:cNvPr id="3" name="Content Placeholder 2"/>
          <p:cNvSpPr>
            <a:spLocks noGrp="1"/>
          </p:cNvSpPr>
          <p:nvPr>
            <p:ph idx="1"/>
          </p:nvPr>
        </p:nvSpPr>
        <p:spPr>
          <a:xfrm>
            <a:off x="5300108" y="1031965"/>
            <a:ext cx="5242560" cy="5826035"/>
          </a:xfrm>
        </p:spPr>
        <p:txBody>
          <a:bodyPr>
            <a:normAutofit fontScale="92500" lnSpcReduction="20000"/>
          </a:bodyPr>
          <a:lstStyle/>
          <a:p>
            <a:pPr marL="0" indent="0">
              <a:lnSpc>
                <a:spcPct val="120000"/>
              </a:lnSpc>
              <a:buNone/>
            </a:pPr>
            <a:r>
              <a:rPr lang="en-US" dirty="0"/>
              <a:t>Most short-period comets:</a:t>
            </a:r>
          </a:p>
          <a:p>
            <a:pPr>
              <a:lnSpc>
                <a:spcPct val="120000"/>
              </a:lnSpc>
            </a:pPr>
            <a:r>
              <a:rPr lang="en-US" sz="2600" dirty="0"/>
              <a:t>have P=5-20 years</a:t>
            </a:r>
          </a:p>
          <a:p>
            <a:pPr>
              <a:lnSpc>
                <a:spcPct val="120000"/>
              </a:lnSpc>
            </a:pPr>
            <a:r>
              <a:rPr lang="en-US" sz="2600" dirty="0"/>
              <a:t>Have low inclination orbits</a:t>
            </a:r>
          </a:p>
          <a:p>
            <a:pPr>
              <a:lnSpc>
                <a:spcPct val="120000"/>
              </a:lnSpc>
            </a:pPr>
            <a:r>
              <a:rPr lang="en-US" sz="2600" dirty="0"/>
              <a:t>Orbit in prograde direction</a:t>
            </a:r>
          </a:p>
          <a:p>
            <a:pPr marL="0" indent="0">
              <a:lnSpc>
                <a:spcPct val="120000"/>
              </a:lnSpc>
              <a:buNone/>
            </a:pPr>
            <a:r>
              <a:rPr lang="en-US" dirty="0"/>
              <a:t>Long-period comets:</a:t>
            </a:r>
          </a:p>
          <a:p>
            <a:pPr>
              <a:lnSpc>
                <a:spcPct val="120000"/>
              </a:lnSpc>
            </a:pPr>
            <a:r>
              <a:rPr lang="en-US" sz="2600" dirty="0"/>
              <a:t>Orbits are </a:t>
            </a:r>
            <a:r>
              <a:rPr lang="en-US" sz="2600" dirty="0">
                <a:solidFill>
                  <a:srgbClr val="FF0000"/>
                </a:solidFill>
              </a:rPr>
              <a:t>highly </a:t>
            </a:r>
            <a:r>
              <a:rPr lang="en-US" sz="2600" dirty="0"/>
              <a:t>eccentric ellipses</a:t>
            </a:r>
          </a:p>
          <a:p>
            <a:pPr>
              <a:lnSpc>
                <a:spcPct val="120000"/>
              </a:lnSpc>
            </a:pPr>
            <a:r>
              <a:rPr lang="en-US" sz="2600" dirty="0"/>
              <a:t>appear nearly parabolic close to planets, but are bound to the solar system</a:t>
            </a:r>
          </a:p>
          <a:p>
            <a:pPr>
              <a:lnSpc>
                <a:spcPct val="120000"/>
              </a:lnSpc>
            </a:pPr>
            <a:r>
              <a:rPr lang="en-US" sz="2600" dirty="0"/>
              <a:t>inclinations of all sizes</a:t>
            </a:r>
          </a:p>
          <a:p>
            <a:pPr>
              <a:lnSpc>
                <a:spcPct val="120000"/>
              </a:lnSpc>
            </a:pPr>
            <a:r>
              <a:rPr lang="en-US" sz="2600" dirty="0"/>
              <a:t>(Note that Pluto is  at ~40 AU; the</a:t>
            </a:r>
          </a:p>
          <a:p>
            <a:pPr marL="457200" lvl="1" indent="0">
              <a:lnSpc>
                <a:spcPct val="120000"/>
              </a:lnSpc>
              <a:buNone/>
            </a:pPr>
            <a:r>
              <a:rPr lang="en-US" sz="2600" dirty="0"/>
              <a:t>nearest star is 2.7×10</a:t>
            </a:r>
            <a:r>
              <a:rPr lang="en-US" sz="2600" baseline="30000" dirty="0"/>
              <a:t>5 </a:t>
            </a:r>
            <a:r>
              <a:rPr lang="en-US" sz="2600" dirty="0"/>
              <a:t>AU away</a:t>
            </a:r>
          </a:p>
          <a:p>
            <a:pPr marL="0" indent="0">
              <a:lnSpc>
                <a:spcPct val="150000"/>
              </a:lnSpc>
              <a:buNone/>
            </a:pPr>
            <a:endParaRPr lang="en-US" dirty="0"/>
          </a:p>
        </p:txBody>
      </p:sp>
      <p:sp>
        <p:nvSpPr>
          <p:cNvPr id="4" name="TextBox 3"/>
          <p:cNvSpPr txBox="1"/>
          <p:nvPr/>
        </p:nvSpPr>
        <p:spPr>
          <a:xfrm>
            <a:off x="393297" y="2006973"/>
            <a:ext cx="4667795" cy="3820726"/>
          </a:xfrm>
          <a:prstGeom prst="rect">
            <a:avLst/>
          </a:prstGeom>
          <a:noFill/>
        </p:spPr>
        <p:txBody>
          <a:bodyPr wrap="square" rtlCol="0">
            <a:spAutoFit/>
          </a:bodyPr>
          <a:lstStyle/>
          <a:p>
            <a:pPr lvl="0" algn="ctr">
              <a:lnSpc>
                <a:spcPct val="150000"/>
              </a:lnSpc>
            </a:pPr>
            <a:r>
              <a:rPr lang="en-US" sz="2800" b="1" dirty="0">
                <a:solidFill>
                  <a:srgbClr val="0070C0"/>
                </a:solidFill>
              </a:rPr>
              <a:t>Historically</a:t>
            </a:r>
            <a:r>
              <a:rPr lang="en-US" sz="2800" dirty="0">
                <a:solidFill>
                  <a:srgbClr val="0070C0"/>
                </a:solidFill>
              </a:rPr>
              <a:t>, comets have been divided into short-period </a:t>
            </a:r>
          </a:p>
          <a:p>
            <a:pPr lvl="0" algn="ctr">
              <a:lnSpc>
                <a:spcPct val="150000"/>
              </a:lnSpc>
            </a:pPr>
            <a:r>
              <a:rPr lang="en-US" sz="2800" dirty="0">
                <a:solidFill>
                  <a:srgbClr val="0070C0"/>
                </a:solidFill>
              </a:rPr>
              <a:t>(˂ about 200 years )</a:t>
            </a:r>
          </a:p>
          <a:p>
            <a:pPr lvl="0" algn="ctr">
              <a:lnSpc>
                <a:spcPct val="150000"/>
              </a:lnSpc>
            </a:pPr>
            <a:r>
              <a:rPr lang="en-US" sz="2800" dirty="0">
                <a:solidFill>
                  <a:srgbClr val="0070C0"/>
                </a:solidFill>
              </a:rPr>
              <a:t>and long-period comets </a:t>
            </a:r>
          </a:p>
          <a:p>
            <a:pPr lvl="0" algn="ctr">
              <a:lnSpc>
                <a:spcPct val="150000"/>
              </a:lnSpc>
            </a:pPr>
            <a:r>
              <a:rPr lang="en-US" sz="2800" dirty="0">
                <a:solidFill>
                  <a:srgbClr val="0070C0"/>
                </a:solidFill>
              </a:rPr>
              <a:t>(˃ 200 years approximately)</a:t>
            </a:r>
          </a:p>
          <a:p>
            <a:pPr>
              <a:lnSpc>
                <a:spcPct val="150000"/>
              </a:lnSpc>
            </a:pPr>
            <a:endParaRPr lang="en-US" sz="2400" dirty="0">
              <a:solidFill>
                <a:srgbClr val="0070C0"/>
              </a:solidFill>
            </a:endParaRPr>
          </a:p>
        </p:txBody>
      </p:sp>
    </p:spTree>
    <p:extLst>
      <p:ext uri="{BB962C8B-B14F-4D97-AF65-F5344CB8AC3E}">
        <p14:creationId xmlns:p14="http://schemas.microsoft.com/office/powerpoint/2010/main" val="64205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8207-D71B-C84E-BBC9-CBE8EE5F121D}"/>
              </a:ext>
            </a:extLst>
          </p:cNvPr>
          <p:cNvSpPr>
            <a:spLocks noGrp="1"/>
          </p:cNvSpPr>
          <p:nvPr>
            <p:ph type="title"/>
          </p:nvPr>
        </p:nvSpPr>
        <p:spPr>
          <a:xfrm>
            <a:off x="3530600" y="187325"/>
            <a:ext cx="10515600" cy="1325563"/>
          </a:xfrm>
        </p:spPr>
        <p:txBody>
          <a:bodyPr/>
          <a:lstStyle/>
          <a:p>
            <a:r>
              <a:rPr lang="en-US" b="1" dirty="0">
                <a:solidFill>
                  <a:srgbClr val="FF0000"/>
                </a:solidFill>
              </a:rPr>
              <a:t>Kuiper belt</a:t>
            </a:r>
          </a:p>
        </p:txBody>
      </p:sp>
      <p:pic>
        <p:nvPicPr>
          <p:cNvPr id="4" name="Content Placeholder 3">
            <a:extLst>
              <a:ext uri="{FF2B5EF4-FFF2-40B4-BE49-F238E27FC236}">
                <a16:creationId xmlns:a16="http://schemas.microsoft.com/office/drawing/2014/main" id="{D2E6AF93-D345-AD4C-89DD-045164F3933E}"/>
              </a:ext>
            </a:extLst>
          </p:cNvPr>
          <p:cNvPicPr>
            <a:picLocks noGrp="1" noChangeAspect="1"/>
          </p:cNvPicPr>
          <p:nvPr>
            <p:ph idx="1"/>
          </p:nvPr>
        </p:nvPicPr>
        <p:blipFill>
          <a:blip r:embed="rId2"/>
          <a:stretch>
            <a:fillRect/>
          </a:stretch>
        </p:blipFill>
        <p:spPr>
          <a:xfrm>
            <a:off x="774700" y="1419138"/>
            <a:ext cx="9216371" cy="5147986"/>
          </a:xfrm>
          <a:prstGeom prst="rect">
            <a:avLst/>
          </a:prstGeom>
        </p:spPr>
      </p:pic>
    </p:spTree>
    <p:extLst>
      <p:ext uri="{BB962C8B-B14F-4D97-AF65-F5344CB8AC3E}">
        <p14:creationId xmlns:p14="http://schemas.microsoft.com/office/powerpoint/2010/main" val="487307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797078"/>
          </a:xfrm>
        </p:spPr>
        <p:txBody>
          <a:bodyPr>
            <a:normAutofit/>
          </a:bodyPr>
          <a:lstStyle/>
          <a:p>
            <a:pPr algn="ctr"/>
            <a:r>
              <a:rPr lang="en-US" b="1" u="sng" dirty="0">
                <a:solidFill>
                  <a:srgbClr val="FF0000"/>
                </a:solidFill>
              </a:rPr>
              <a:t>Kuiper Belt:</a:t>
            </a:r>
            <a:endParaRPr lang="en-US" b="1" dirty="0">
              <a:solidFill>
                <a:srgbClr val="FF0000"/>
              </a:solidFill>
            </a:endParaRPr>
          </a:p>
        </p:txBody>
      </p:sp>
      <p:sp>
        <p:nvSpPr>
          <p:cNvPr id="3" name="Content Placeholder 2"/>
          <p:cNvSpPr>
            <a:spLocks noGrp="1"/>
          </p:cNvSpPr>
          <p:nvPr>
            <p:ph idx="1"/>
          </p:nvPr>
        </p:nvSpPr>
        <p:spPr>
          <a:xfrm>
            <a:off x="1062446" y="1071716"/>
            <a:ext cx="10032273" cy="5538090"/>
          </a:xfrm>
        </p:spPr>
        <p:txBody>
          <a:bodyPr>
            <a:normAutofit/>
          </a:bodyPr>
          <a:lstStyle/>
          <a:p>
            <a:pPr marL="0" lvl="0" indent="0" algn="ctr">
              <a:lnSpc>
                <a:spcPct val="100000"/>
              </a:lnSpc>
              <a:buNone/>
            </a:pPr>
            <a:r>
              <a:rPr lang="en-US" dirty="0"/>
              <a:t>Home of short-period comets</a:t>
            </a:r>
            <a:endParaRPr lang="en-US" sz="4000" dirty="0"/>
          </a:p>
          <a:p>
            <a:pPr marL="0" lvl="0" indent="0">
              <a:lnSpc>
                <a:spcPct val="100000"/>
              </a:lnSpc>
              <a:buNone/>
            </a:pPr>
            <a:r>
              <a:rPr lang="en-US" dirty="0"/>
              <a:t>Kuiper (‘51) suggested that a flattened ring of cometary nuclei outside of Neptune’s orbit were leftovers from the original solar system; where it petered out.</a:t>
            </a:r>
            <a:endParaRPr lang="en-US" sz="4000" dirty="0"/>
          </a:p>
          <a:p>
            <a:pPr marL="0" lvl="0" indent="0">
              <a:lnSpc>
                <a:spcPct val="100000"/>
              </a:lnSpc>
              <a:buNone/>
            </a:pPr>
            <a:r>
              <a:rPr lang="en-US" dirty="0"/>
              <a:t>1992: The first Kuiper belt objects that were detected were the largest</a:t>
            </a:r>
            <a:endParaRPr lang="en-US" sz="4000" dirty="0"/>
          </a:p>
          <a:p>
            <a:pPr lvl="1">
              <a:lnSpc>
                <a:spcPct val="100000"/>
              </a:lnSpc>
            </a:pPr>
            <a:r>
              <a:rPr lang="en-US" dirty="0"/>
              <a:t>100-200 km</a:t>
            </a:r>
            <a:endParaRPr lang="en-US" sz="3600" dirty="0"/>
          </a:p>
          <a:p>
            <a:pPr lvl="1">
              <a:lnSpc>
                <a:spcPct val="100000"/>
              </a:lnSpc>
            </a:pPr>
            <a:r>
              <a:rPr lang="en-US" dirty="0"/>
              <a:t>magnitude 24-25 (night sky  ̴ 20 mag/</a:t>
            </a:r>
            <a:r>
              <a:rPr lang="en-US" dirty="0" err="1"/>
              <a:t>sq</a:t>
            </a:r>
            <a:r>
              <a:rPr lang="en-US" dirty="0"/>
              <a:t> arcsec)</a:t>
            </a:r>
            <a:endParaRPr lang="en-US" sz="3600" dirty="0"/>
          </a:p>
          <a:p>
            <a:pPr marL="0" lvl="0" indent="0">
              <a:lnSpc>
                <a:spcPct val="100000"/>
              </a:lnSpc>
              <a:buNone/>
            </a:pPr>
            <a:r>
              <a:rPr lang="en-US" dirty="0"/>
              <a:t>There are now many objects known with orbits that place them in the Kuiper belt</a:t>
            </a:r>
            <a:endParaRPr lang="en-US" sz="4000" dirty="0"/>
          </a:p>
          <a:p>
            <a:pPr marL="0" indent="0" algn="ctr">
              <a:lnSpc>
                <a:spcPct val="150000"/>
              </a:lnSpc>
              <a:buNone/>
            </a:pPr>
            <a:endParaRPr lang="en-US" dirty="0"/>
          </a:p>
          <a:p>
            <a:pPr marL="0" indent="0">
              <a:lnSpc>
                <a:spcPct val="150000"/>
              </a:lnSpc>
              <a:buNone/>
            </a:pPr>
            <a:endParaRPr lang="en-US" dirty="0"/>
          </a:p>
        </p:txBody>
      </p:sp>
    </p:spTree>
    <p:extLst>
      <p:ext uri="{BB962C8B-B14F-4D97-AF65-F5344CB8AC3E}">
        <p14:creationId xmlns:p14="http://schemas.microsoft.com/office/powerpoint/2010/main" val="3146516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797078"/>
          </a:xfrm>
        </p:spPr>
        <p:txBody>
          <a:bodyPr>
            <a:normAutofit/>
          </a:bodyPr>
          <a:lstStyle/>
          <a:p>
            <a:pPr algn="ctr"/>
            <a:r>
              <a:rPr lang="en-US" b="1" u="sng" dirty="0">
                <a:solidFill>
                  <a:srgbClr val="FF0000"/>
                </a:solidFill>
              </a:rPr>
              <a:t>Magnitudes:</a:t>
            </a:r>
            <a:endParaRPr lang="en-US" b="1" dirty="0">
              <a:solidFill>
                <a:srgbClr val="FF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62446" y="1071716"/>
                <a:ext cx="10032273" cy="5538090"/>
              </a:xfrm>
            </p:spPr>
            <p:txBody>
              <a:bodyPr>
                <a:normAutofit lnSpcReduction="10000"/>
              </a:bodyPr>
              <a:lstStyle/>
              <a:p>
                <a:pPr marL="0" indent="0" algn="ctr">
                  <a:lnSpc>
                    <a:spcPct val="150000"/>
                  </a:lnSpc>
                  <a:buNone/>
                </a:pPr>
                <a:r>
                  <a:rPr lang="en-US" dirty="0"/>
                  <a:t>How astronomers measure *apparent) brightness</a:t>
                </a:r>
              </a:p>
              <a:p>
                <a:pPr marL="0" indent="0" algn="ctr">
                  <a:lnSpc>
                    <a:spcPct val="150000"/>
                  </a:lnSpc>
                  <a:buNone/>
                </a:pPr>
                <a:r>
                  <a:rPr lang="en-US" dirty="0"/>
                  <a:t>Used since ancient times, based on (logarithmic) response of eye</a:t>
                </a:r>
              </a:p>
              <a:p>
                <a:pPr marL="0" indent="0" algn="ctr">
                  <a:lnSpc>
                    <a:spcPct val="150000"/>
                  </a:lnSpc>
                  <a:buNone/>
                </a:pPr>
                <a:r>
                  <a:rPr lang="en-US" dirty="0"/>
                  <a:t>Objects with brightness B</a:t>
                </a:r>
                <a:r>
                  <a:rPr lang="en-US" baseline="-25000" dirty="0"/>
                  <a:t>1</a:t>
                </a:r>
                <a:r>
                  <a:rPr lang="en-US" dirty="0"/>
                  <a:t>,B</a:t>
                </a:r>
                <a:r>
                  <a:rPr lang="en-US" baseline="-25000" dirty="0"/>
                  <a:t>2</a:t>
                </a:r>
                <a:r>
                  <a:rPr lang="en-US" dirty="0"/>
                  <a:t> have magnitudes m</a:t>
                </a:r>
                <a:r>
                  <a:rPr lang="en-US" baseline="-25000" dirty="0"/>
                  <a:t>1</a:t>
                </a:r>
                <a:r>
                  <a:rPr lang="en-US" dirty="0"/>
                  <a:t>,m</a:t>
                </a:r>
                <a:r>
                  <a:rPr lang="en-US" baseline="-25000" dirty="0"/>
                  <a:t>2</a:t>
                </a:r>
                <a:r>
                  <a:rPr lang="en-US" dirty="0"/>
                  <a:t> respectively:</a:t>
                </a:r>
              </a:p>
              <a:p>
                <a:pPr marL="0" indent="0" algn="ctr">
                  <a:lnSpc>
                    <a:spcPct val="150000"/>
                  </a:lnSpc>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=−2.5</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𝑙𝑜</m:t>
                          </m:r>
                          <m:r>
                            <a:rPr lang="en-US" i="1">
                              <a:latin typeface="Cambria Math" panose="02040503050406030204" pitchFamily="18" charset="0"/>
                            </a:rPr>
                            <m:t>𝑔</m:t>
                          </m:r>
                        </m:e>
                        <m:sub>
                          <m:r>
                            <a:rPr lang="en-US" i="1">
                              <a:latin typeface="Cambria Math" panose="02040503050406030204" pitchFamily="18" charset="0"/>
                            </a:rPr>
                            <m:t>10</m:t>
                          </m:r>
                        </m:sub>
                      </m:sSub>
                      <m:d>
                        <m:dPr>
                          <m:ctrlPr>
                            <a:rPr lang="en-US" i="1">
                              <a:latin typeface="Cambria Math" panose="02040503050406030204" pitchFamily="18" charset="0"/>
                            </a:rPr>
                          </m:ctrlPr>
                        </m:dPr>
                        <m:e>
                          <m:f>
                            <m:fPr>
                              <m:type m:val="skw"/>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2</m:t>
                                  </m:r>
                                </m:sub>
                              </m:sSub>
                            </m:den>
                          </m:f>
                        </m:e>
                      </m:d>
                    </m:oMath>
                  </m:oMathPara>
                </a14:m>
                <a:endParaRPr lang="en-US" dirty="0"/>
              </a:p>
              <a:p>
                <a:pPr marL="0" lvl="0" indent="0" algn="ctr">
                  <a:lnSpc>
                    <a:spcPct val="150000"/>
                  </a:lnSpc>
                  <a:buNone/>
                </a:pPr>
                <a:r>
                  <a:rPr lang="en-US" dirty="0"/>
                  <a:t>Sirius has magnitude   ̴ 0</a:t>
                </a:r>
              </a:p>
              <a:p>
                <a:pPr marL="0" lvl="0" indent="0" algn="ctr">
                  <a:lnSpc>
                    <a:spcPct val="150000"/>
                  </a:lnSpc>
                  <a:buNone/>
                </a:pPr>
                <a:r>
                  <a:rPr lang="en-US" dirty="0">
                    <a:solidFill>
                      <a:srgbClr val="FF0000"/>
                    </a:solidFill>
                  </a:rPr>
                  <a:t>A factor of 100 in brightness is 5 magnitudes</a:t>
                </a:r>
              </a:p>
              <a:p>
                <a:pPr marL="0" lvl="0" indent="0" algn="ctr">
                  <a:lnSpc>
                    <a:spcPct val="150000"/>
                  </a:lnSpc>
                  <a:buNone/>
                </a:pPr>
                <a:r>
                  <a:rPr lang="en-US" dirty="0"/>
                  <a:t>At a dark site with the naked eye you can see to   ̴ 6</a:t>
                </a:r>
                <a:r>
                  <a:rPr lang="en-US" baseline="30000" dirty="0"/>
                  <a:t>th</a:t>
                </a:r>
                <a:r>
                  <a:rPr lang="en-US" dirty="0"/>
                  <a:t> mag.</a:t>
                </a:r>
              </a:p>
              <a:p>
                <a:pPr marL="0" indent="0" algn="ctr">
                  <a:lnSpc>
                    <a:spcPct val="150000"/>
                  </a:lnSpc>
                  <a:buNone/>
                </a:pPr>
                <a:endParaRPr lang="en-US" dirty="0"/>
              </a:p>
              <a:p>
                <a:pPr marL="0" indent="0">
                  <a:lnSpc>
                    <a:spcPct val="150000"/>
                  </a:lnSpc>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62446" y="1071716"/>
                <a:ext cx="10032273" cy="5538090"/>
              </a:xfrm>
              <a:blipFill>
                <a:blip r:embed="rId2"/>
                <a:stretch>
                  <a:fillRect l="-253"/>
                </a:stretch>
              </a:blipFill>
            </p:spPr>
            <p:txBody>
              <a:bodyPr/>
              <a:lstStyle/>
              <a:p>
                <a:r>
                  <a:rPr lang="en-US">
                    <a:noFill/>
                  </a:rPr>
                  <a:t> </a:t>
                </a:r>
              </a:p>
            </p:txBody>
          </p:sp>
        </mc:Fallback>
      </mc:AlternateContent>
    </p:spTree>
    <p:extLst>
      <p:ext uri="{BB962C8B-B14F-4D97-AF65-F5344CB8AC3E}">
        <p14:creationId xmlns:p14="http://schemas.microsoft.com/office/powerpoint/2010/main" val="2730177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0629"/>
            <a:ext cx="8686800" cy="941087"/>
          </a:xfrm>
        </p:spPr>
        <p:txBody>
          <a:bodyPr>
            <a:normAutofit/>
          </a:bodyPr>
          <a:lstStyle/>
          <a:p>
            <a:pPr algn="ctr"/>
            <a:r>
              <a:rPr lang="en-US" b="1" u="sng" dirty="0">
                <a:solidFill>
                  <a:srgbClr val="FF0000"/>
                </a:solidFill>
              </a:rPr>
              <a:t>Kuiper Belt:</a:t>
            </a:r>
            <a:endParaRPr lang="en-US" b="1" dirty="0">
              <a:solidFill>
                <a:srgbClr val="FF0000"/>
              </a:solidFill>
            </a:endParaRPr>
          </a:p>
        </p:txBody>
      </p:sp>
      <p:sp>
        <p:nvSpPr>
          <p:cNvPr id="3" name="Content Placeholder 2"/>
          <p:cNvSpPr>
            <a:spLocks noGrp="1"/>
          </p:cNvSpPr>
          <p:nvPr>
            <p:ph idx="1"/>
          </p:nvPr>
        </p:nvSpPr>
        <p:spPr>
          <a:xfrm>
            <a:off x="1062446" y="1071716"/>
            <a:ext cx="10032273" cy="5538090"/>
          </a:xfrm>
        </p:spPr>
        <p:txBody>
          <a:bodyPr>
            <a:normAutofit fontScale="92500" lnSpcReduction="10000"/>
          </a:bodyPr>
          <a:lstStyle/>
          <a:p>
            <a:pPr marL="0" lvl="0" indent="0">
              <a:lnSpc>
                <a:spcPct val="150000"/>
              </a:lnSpc>
              <a:buNone/>
            </a:pPr>
            <a:r>
              <a:rPr lang="en-US" dirty="0"/>
              <a:t>HST observations have shown the existence of objects the size of a typical comet nucleus (  ̴ 10 km) in the Kuiper belt</a:t>
            </a:r>
            <a:endParaRPr lang="en-US" sz="4000" dirty="0"/>
          </a:p>
          <a:p>
            <a:pPr marL="0" lvl="0" indent="0">
              <a:lnSpc>
                <a:spcPct val="150000"/>
              </a:lnSpc>
              <a:buNone/>
            </a:pPr>
            <a:r>
              <a:rPr lang="en-US" dirty="0"/>
              <a:t>Mass of the Kuiper belt is very small:</a:t>
            </a:r>
            <a:endParaRPr lang="en-US" sz="4000" dirty="0"/>
          </a:p>
          <a:p>
            <a:pPr lvl="1">
              <a:lnSpc>
                <a:spcPct val="150000"/>
              </a:lnSpc>
            </a:pPr>
            <a:r>
              <a:rPr lang="en-US" dirty="0"/>
              <a:t>the current estimate is less than the mass of Earth</a:t>
            </a:r>
            <a:endParaRPr lang="en-US" sz="3600" dirty="0"/>
          </a:p>
          <a:p>
            <a:pPr marL="0" lvl="0" indent="0">
              <a:lnSpc>
                <a:spcPct val="150000"/>
              </a:lnSpc>
              <a:buNone/>
            </a:pPr>
            <a:r>
              <a:rPr lang="en-US" dirty="0"/>
              <a:t>Pluto is a dwarf planet in the Kuiper belt</a:t>
            </a:r>
            <a:endParaRPr lang="en-US" sz="4000" dirty="0"/>
          </a:p>
          <a:p>
            <a:pPr lvl="1">
              <a:lnSpc>
                <a:spcPct val="150000"/>
              </a:lnSpc>
            </a:pPr>
            <a:r>
              <a:rPr lang="en-US" dirty="0"/>
              <a:t>eccentric orbit with e=0.25</a:t>
            </a:r>
            <a:endParaRPr lang="en-US" sz="3600" dirty="0"/>
          </a:p>
          <a:p>
            <a:pPr lvl="1">
              <a:lnSpc>
                <a:spcPct val="150000"/>
              </a:lnSpc>
            </a:pPr>
            <a:r>
              <a:rPr lang="en-US" dirty="0"/>
              <a:t>inclination to ecliptic 17°</a:t>
            </a:r>
            <a:endParaRPr lang="en-US" sz="3600" dirty="0"/>
          </a:p>
          <a:p>
            <a:pPr marL="0" lvl="0" indent="0">
              <a:lnSpc>
                <a:spcPct val="150000"/>
              </a:lnSpc>
              <a:buNone/>
            </a:pPr>
            <a:r>
              <a:rPr lang="en-US" dirty="0"/>
              <a:t>Comets lose material on each successive perihelion passage</a:t>
            </a:r>
            <a:endParaRPr lang="en-US" sz="4000" dirty="0"/>
          </a:p>
          <a:p>
            <a:pPr marL="457200" lvl="1" indent="0">
              <a:lnSpc>
                <a:spcPct val="150000"/>
              </a:lnSpc>
              <a:buNone/>
            </a:pPr>
            <a:r>
              <a:rPr lang="en-US" dirty="0"/>
              <a:t>…….we need a source of new comets as well</a:t>
            </a:r>
            <a:endParaRPr lang="en-US" sz="3600" dirty="0"/>
          </a:p>
          <a:p>
            <a:pPr marL="0" indent="0" algn="ctr">
              <a:lnSpc>
                <a:spcPct val="150000"/>
              </a:lnSpc>
              <a:buNone/>
            </a:pPr>
            <a:endParaRPr lang="en-US" dirty="0"/>
          </a:p>
          <a:p>
            <a:pPr marL="0" indent="0">
              <a:lnSpc>
                <a:spcPct val="150000"/>
              </a:lnSpc>
              <a:buNone/>
            </a:pPr>
            <a:endParaRPr lang="en-US" dirty="0"/>
          </a:p>
        </p:txBody>
      </p:sp>
    </p:spTree>
    <p:extLst>
      <p:ext uri="{BB962C8B-B14F-4D97-AF65-F5344CB8AC3E}">
        <p14:creationId xmlns:p14="http://schemas.microsoft.com/office/powerpoint/2010/main" val="3863593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5589" y="261257"/>
            <a:ext cx="8752114" cy="1166949"/>
          </a:xfrm>
        </p:spPr>
        <p:txBody>
          <a:bodyPr>
            <a:normAutofit fontScale="92500" lnSpcReduction="10000"/>
          </a:bodyPr>
          <a:lstStyle/>
          <a:p>
            <a:pPr marL="0" indent="0" algn="ctr">
              <a:lnSpc>
                <a:spcPct val="150000"/>
              </a:lnSpc>
              <a:buNone/>
            </a:pPr>
            <a:r>
              <a:rPr lang="en-US" dirty="0"/>
              <a:t>Illustration of relative sizes, </a:t>
            </a:r>
            <a:r>
              <a:rPr lang="en-US" dirty="0" err="1"/>
              <a:t>colours</a:t>
            </a:r>
            <a:r>
              <a:rPr lang="en-US" dirty="0"/>
              <a:t> and albedos of the large trans-Neptunian objects.</a:t>
            </a:r>
          </a:p>
        </p:txBody>
      </p:sp>
      <p:pic>
        <p:nvPicPr>
          <p:cNvPr id="2" name="Picture 1"/>
          <p:cNvPicPr>
            <a:picLocks noChangeAspect="1"/>
          </p:cNvPicPr>
          <p:nvPr/>
        </p:nvPicPr>
        <p:blipFill>
          <a:blip r:embed="rId2"/>
          <a:stretch>
            <a:fillRect/>
          </a:stretch>
        </p:blipFill>
        <p:spPr>
          <a:xfrm>
            <a:off x="1024550" y="1323158"/>
            <a:ext cx="10134192" cy="5103204"/>
          </a:xfrm>
          <a:prstGeom prst="rect">
            <a:avLst/>
          </a:prstGeom>
        </p:spPr>
      </p:pic>
    </p:spTree>
    <p:extLst>
      <p:ext uri="{BB962C8B-B14F-4D97-AF65-F5344CB8AC3E}">
        <p14:creationId xmlns:p14="http://schemas.microsoft.com/office/powerpoint/2010/main" val="3258464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71600" y="1720254"/>
            <a:ext cx="6867886" cy="4875100"/>
          </a:xfrm>
          <a:prstGeom prst="rect">
            <a:avLst/>
          </a:prstGeom>
        </p:spPr>
      </p:pic>
      <p:sp>
        <p:nvSpPr>
          <p:cNvPr id="2" name="TextBox 1">
            <a:extLst>
              <a:ext uri="{FF2B5EF4-FFF2-40B4-BE49-F238E27FC236}">
                <a16:creationId xmlns:a16="http://schemas.microsoft.com/office/drawing/2014/main" id="{ED937FEF-E66A-684B-9B00-BD589A9F6FF5}"/>
              </a:ext>
            </a:extLst>
          </p:cNvPr>
          <p:cNvSpPr txBox="1"/>
          <p:nvPr/>
        </p:nvSpPr>
        <p:spPr>
          <a:xfrm>
            <a:off x="1598964" y="704335"/>
            <a:ext cx="6413157" cy="461665"/>
          </a:xfrm>
          <a:prstGeom prst="rect">
            <a:avLst/>
          </a:prstGeom>
          <a:noFill/>
        </p:spPr>
        <p:txBody>
          <a:bodyPr wrap="square" rtlCol="0">
            <a:spAutoFit/>
          </a:bodyPr>
          <a:lstStyle/>
          <a:p>
            <a:r>
              <a:rPr lang="en-US" sz="2400" b="1" dirty="0">
                <a:solidFill>
                  <a:srgbClr val="FF0000"/>
                </a:solidFill>
              </a:rPr>
              <a:t>Another large Kuiper belt object: UB 313</a:t>
            </a:r>
          </a:p>
        </p:txBody>
      </p:sp>
    </p:spTree>
    <p:extLst>
      <p:ext uri="{BB962C8B-B14F-4D97-AF65-F5344CB8AC3E}">
        <p14:creationId xmlns:p14="http://schemas.microsoft.com/office/powerpoint/2010/main" val="837045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8046"/>
            <a:ext cx="8686800" cy="923670"/>
          </a:xfrm>
        </p:spPr>
        <p:txBody>
          <a:bodyPr>
            <a:normAutofit/>
          </a:bodyPr>
          <a:lstStyle/>
          <a:p>
            <a:pPr algn="ctr"/>
            <a:r>
              <a:rPr lang="en-US" b="1" u="sng" dirty="0" err="1">
                <a:solidFill>
                  <a:srgbClr val="FF0000"/>
                </a:solidFill>
              </a:rPr>
              <a:t>Oort</a:t>
            </a:r>
            <a:r>
              <a:rPr lang="en-US" b="1" u="sng" dirty="0">
                <a:solidFill>
                  <a:srgbClr val="FF0000"/>
                </a:solidFill>
              </a:rPr>
              <a:t> Cloud:</a:t>
            </a:r>
            <a:endParaRPr lang="en-US" b="1" dirty="0">
              <a:solidFill>
                <a:srgbClr val="FF0000"/>
              </a:solidFill>
            </a:endParaRPr>
          </a:p>
        </p:txBody>
      </p:sp>
      <p:sp>
        <p:nvSpPr>
          <p:cNvPr id="3" name="Content Placeholder 2"/>
          <p:cNvSpPr>
            <a:spLocks noGrp="1"/>
          </p:cNvSpPr>
          <p:nvPr>
            <p:ph idx="1"/>
          </p:nvPr>
        </p:nvSpPr>
        <p:spPr>
          <a:xfrm>
            <a:off x="312009" y="1071716"/>
            <a:ext cx="9870523" cy="5903850"/>
          </a:xfrm>
        </p:spPr>
        <p:txBody>
          <a:bodyPr>
            <a:normAutofit/>
          </a:bodyPr>
          <a:lstStyle/>
          <a:p>
            <a:pPr marL="0" indent="0">
              <a:lnSpc>
                <a:spcPct val="150000"/>
              </a:lnSpc>
              <a:buNone/>
            </a:pPr>
            <a:r>
              <a:rPr lang="en-US" dirty="0"/>
              <a:t>Home of long-period (“new”) comets; Spherical shell at  ̴10</a:t>
            </a:r>
            <a:r>
              <a:rPr lang="en-US" baseline="30000" dirty="0"/>
              <a:t>4</a:t>
            </a:r>
            <a:r>
              <a:rPr lang="en-US" dirty="0"/>
              <a:t>-10</a:t>
            </a:r>
            <a:r>
              <a:rPr lang="en-US" baseline="30000" dirty="0"/>
              <a:t>5 </a:t>
            </a:r>
            <a:r>
              <a:rPr lang="en-US" dirty="0"/>
              <a:t>AU</a:t>
            </a:r>
          </a:p>
          <a:p>
            <a:pPr marL="0" indent="0">
              <a:lnSpc>
                <a:spcPct val="150000"/>
              </a:lnSpc>
              <a:buNone/>
            </a:pPr>
            <a:r>
              <a:rPr lang="en-US" dirty="0"/>
              <a:t>Comet nuclei spend billions of years there on average</a:t>
            </a:r>
          </a:p>
          <a:p>
            <a:pPr marL="0" indent="0">
              <a:lnSpc>
                <a:spcPct val="150000"/>
              </a:lnSpc>
              <a:buNone/>
            </a:pPr>
            <a:endParaRPr lang="en-US" dirty="0"/>
          </a:p>
          <a:p>
            <a:pPr marL="0" indent="0" algn="ctr">
              <a:lnSpc>
                <a:spcPct val="150000"/>
              </a:lnSpc>
              <a:buNone/>
            </a:pPr>
            <a:endParaRPr lang="en-US" dirty="0"/>
          </a:p>
          <a:p>
            <a:pPr marL="0" indent="0">
              <a:lnSpc>
                <a:spcPct val="150000"/>
              </a:lnSpc>
              <a:buNone/>
            </a:pPr>
            <a:endParaRPr lang="en-US" dirty="0"/>
          </a:p>
        </p:txBody>
      </p:sp>
      <p:pic>
        <p:nvPicPr>
          <p:cNvPr id="4" name="Picture 3">
            <a:extLst>
              <a:ext uri="{FF2B5EF4-FFF2-40B4-BE49-F238E27FC236}">
                <a16:creationId xmlns:a16="http://schemas.microsoft.com/office/drawing/2014/main" id="{B8CFBB55-5E41-014E-B017-90B54B046A5A}"/>
              </a:ext>
            </a:extLst>
          </p:cNvPr>
          <p:cNvPicPr>
            <a:picLocks noChangeAspect="1"/>
          </p:cNvPicPr>
          <p:nvPr/>
        </p:nvPicPr>
        <p:blipFill>
          <a:blip r:embed="rId2"/>
          <a:stretch>
            <a:fillRect/>
          </a:stretch>
        </p:blipFill>
        <p:spPr>
          <a:xfrm>
            <a:off x="1435100" y="2731578"/>
            <a:ext cx="7283450" cy="4024822"/>
          </a:xfrm>
          <a:prstGeom prst="rect">
            <a:avLst/>
          </a:prstGeom>
        </p:spPr>
      </p:pic>
    </p:spTree>
    <p:extLst>
      <p:ext uri="{BB962C8B-B14F-4D97-AF65-F5344CB8AC3E}">
        <p14:creationId xmlns:p14="http://schemas.microsoft.com/office/powerpoint/2010/main" val="3283494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3175219"/>
            <a:ext cx="9754630" cy="923670"/>
          </a:xfrm>
        </p:spPr>
        <p:txBody>
          <a:bodyPr>
            <a:normAutofit fontScale="90000"/>
          </a:bodyPr>
          <a:lstStyle/>
          <a:p>
            <a:pPr algn="ctr"/>
            <a:r>
              <a:rPr lang="en-US" b="1" u="sng" dirty="0">
                <a:solidFill>
                  <a:srgbClr val="00B050"/>
                </a:solidFill>
              </a:rPr>
              <a:t>Why cant we observe things in Oort cloud?</a:t>
            </a:r>
            <a:endParaRPr lang="en-US" b="1" dirty="0">
              <a:solidFill>
                <a:srgbClr val="00B050"/>
              </a:solidFill>
            </a:endParaRPr>
          </a:p>
        </p:txBody>
      </p:sp>
      <p:sp>
        <p:nvSpPr>
          <p:cNvPr id="3" name="Content Placeholder 2"/>
          <p:cNvSpPr>
            <a:spLocks noGrp="1"/>
          </p:cNvSpPr>
          <p:nvPr>
            <p:ph idx="1"/>
          </p:nvPr>
        </p:nvSpPr>
        <p:spPr>
          <a:xfrm>
            <a:off x="646906" y="4098889"/>
            <a:ext cx="9222377" cy="4977510"/>
          </a:xfrm>
        </p:spPr>
        <p:txBody>
          <a:bodyPr>
            <a:normAutofit/>
          </a:bodyPr>
          <a:lstStyle/>
          <a:p>
            <a:pPr marL="0" indent="0" algn="ctr">
              <a:lnSpc>
                <a:spcPct val="150000"/>
              </a:lnSpc>
              <a:buNone/>
            </a:pPr>
            <a:r>
              <a:rPr lang="en-US" dirty="0"/>
              <a:t>Pluto orbits at  ̴ 40AU and is so faint it was not discovered until 1930 (14</a:t>
            </a:r>
            <a:r>
              <a:rPr lang="en-US" baseline="30000" dirty="0"/>
              <a:t>th </a:t>
            </a:r>
            <a:r>
              <a:rPr lang="en-US" dirty="0"/>
              <a:t>magnitude). If something like Pluto was located in the </a:t>
            </a:r>
            <a:r>
              <a:rPr lang="en-US" dirty="0" err="1"/>
              <a:t>Oort</a:t>
            </a:r>
            <a:r>
              <a:rPr lang="en-US" dirty="0"/>
              <a:t> cloud at 10,000 AU from the Sun, how much fainter would it appear from Earth?</a:t>
            </a:r>
          </a:p>
        </p:txBody>
      </p:sp>
      <p:sp>
        <p:nvSpPr>
          <p:cNvPr id="4" name="TextBox 3">
            <a:extLst>
              <a:ext uri="{FF2B5EF4-FFF2-40B4-BE49-F238E27FC236}">
                <a16:creationId xmlns:a16="http://schemas.microsoft.com/office/drawing/2014/main" id="{E0DFEB15-909D-9043-9FE0-4486DF90416C}"/>
              </a:ext>
            </a:extLst>
          </p:cNvPr>
          <p:cNvSpPr txBox="1"/>
          <p:nvPr/>
        </p:nvSpPr>
        <p:spPr>
          <a:xfrm>
            <a:off x="1136822" y="940351"/>
            <a:ext cx="9852454" cy="1964512"/>
          </a:xfrm>
          <a:prstGeom prst="rect">
            <a:avLst/>
          </a:prstGeom>
          <a:noFill/>
        </p:spPr>
        <p:txBody>
          <a:bodyPr wrap="square" rtlCol="0">
            <a:spAutoFit/>
          </a:bodyPr>
          <a:lstStyle/>
          <a:p>
            <a:pPr>
              <a:lnSpc>
                <a:spcPct val="150000"/>
              </a:lnSpc>
            </a:pPr>
            <a:r>
              <a:rPr lang="en-US" sz="2800" dirty="0"/>
              <a:t>Evidence for Oort Cloud’s existence comes from comet orbits ONLY, no comet nuclei directly observed out there</a:t>
            </a:r>
          </a:p>
          <a:p>
            <a:pPr>
              <a:lnSpc>
                <a:spcPct val="150000"/>
              </a:lnSpc>
            </a:pPr>
            <a:r>
              <a:rPr lang="en-US" sz="2800" dirty="0"/>
              <a:t>Total Oort cloud mass is tiny: estimated as   ̴ 10-100 Earth masses</a:t>
            </a:r>
          </a:p>
        </p:txBody>
      </p:sp>
    </p:spTree>
    <p:extLst>
      <p:ext uri="{BB962C8B-B14F-4D97-AF65-F5344CB8AC3E}">
        <p14:creationId xmlns:p14="http://schemas.microsoft.com/office/powerpoint/2010/main" val="3048776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1143000"/>
          </a:xfrm>
        </p:spPr>
        <p:txBody>
          <a:bodyPr>
            <a:normAutofit/>
          </a:bodyPr>
          <a:lstStyle/>
          <a:p>
            <a:pPr algn="ctr"/>
            <a:r>
              <a:rPr lang="en-US" b="1" u="sng" dirty="0">
                <a:solidFill>
                  <a:srgbClr val="00B050"/>
                </a:solidFill>
              </a:rPr>
              <a:t>Question:</a:t>
            </a:r>
            <a:endParaRPr lang="en-US" b="1" dirty="0">
              <a:solidFill>
                <a:srgbClr val="00B050"/>
              </a:solidFill>
            </a:endParaRPr>
          </a:p>
        </p:txBody>
      </p:sp>
      <p:sp>
        <p:nvSpPr>
          <p:cNvPr id="3" name="Content Placeholder 2"/>
          <p:cNvSpPr>
            <a:spLocks noGrp="1"/>
          </p:cNvSpPr>
          <p:nvPr>
            <p:ph idx="1"/>
          </p:nvPr>
        </p:nvSpPr>
        <p:spPr>
          <a:xfrm>
            <a:off x="1981200" y="1811383"/>
            <a:ext cx="8582297" cy="4826456"/>
          </a:xfrm>
        </p:spPr>
        <p:txBody>
          <a:bodyPr>
            <a:normAutofit/>
          </a:bodyPr>
          <a:lstStyle/>
          <a:p>
            <a:pPr marL="0" indent="0" algn="ctr">
              <a:lnSpc>
                <a:spcPct val="100000"/>
              </a:lnSpc>
              <a:buNone/>
            </a:pPr>
            <a:r>
              <a:rPr lang="en-US" sz="3200" dirty="0"/>
              <a:t>However, the split between comets and asteroids is less absolute than the terrestrial planet/gas giant division. What else might be going on? Should we disregard the condensation versus temperature theory we talked about last week?</a:t>
            </a:r>
          </a:p>
          <a:p>
            <a:pPr marL="0" indent="0">
              <a:lnSpc>
                <a:spcPct val="200000"/>
              </a:lnSpc>
              <a:buNone/>
            </a:pPr>
            <a:endParaRPr lang="en-US" sz="3600" dirty="0"/>
          </a:p>
        </p:txBody>
      </p:sp>
    </p:spTree>
    <p:extLst>
      <p:ext uri="{BB962C8B-B14F-4D97-AF65-F5344CB8AC3E}">
        <p14:creationId xmlns:p14="http://schemas.microsoft.com/office/powerpoint/2010/main" val="1481750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DDF7D-9F7F-6E4A-85B7-54CE1B6F3D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5AC18D-CF67-234E-87D1-F73254B1B51B}"/>
              </a:ext>
            </a:extLst>
          </p:cNvPr>
          <p:cNvSpPr>
            <a:spLocks noGrp="1"/>
          </p:cNvSpPr>
          <p:nvPr>
            <p:ph idx="1"/>
          </p:nvPr>
        </p:nvSpPr>
        <p:spPr>
          <a:xfrm>
            <a:off x="292100" y="73026"/>
            <a:ext cx="10528300" cy="3216156"/>
          </a:xfrm>
        </p:spPr>
        <p:txBody>
          <a:bodyPr>
            <a:normAutofit fontScale="77500" lnSpcReduction="20000"/>
          </a:bodyPr>
          <a:lstStyle/>
          <a:p>
            <a:pPr marL="0" indent="0">
              <a:lnSpc>
                <a:spcPct val="150000"/>
              </a:lnSpc>
              <a:buNone/>
            </a:pPr>
            <a:r>
              <a:rPr lang="en-US" sz="3800" b="1" dirty="0">
                <a:solidFill>
                  <a:srgbClr val="00B050"/>
                </a:solidFill>
              </a:rPr>
              <a:t>Orbital perturbations can send a comet into the inner </a:t>
            </a:r>
          </a:p>
          <a:p>
            <a:pPr marL="0" indent="0">
              <a:lnSpc>
                <a:spcPct val="150000"/>
              </a:lnSpc>
              <a:buNone/>
            </a:pPr>
            <a:r>
              <a:rPr lang="en-US" sz="3800" b="1" dirty="0">
                <a:solidFill>
                  <a:srgbClr val="00B050"/>
                </a:solidFill>
              </a:rPr>
              <a:t>Solar System. Perturbations can come</a:t>
            </a:r>
          </a:p>
          <a:p>
            <a:pPr>
              <a:lnSpc>
                <a:spcPct val="150000"/>
              </a:lnSpc>
            </a:pPr>
            <a:r>
              <a:rPr lang="en-US" dirty="0"/>
              <a:t>From a passing star</a:t>
            </a:r>
          </a:p>
          <a:p>
            <a:pPr>
              <a:lnSpc>
                <a:spcPct val="150000"/>
              </a:lnSpc>
            </a:pPr>
            <a:r>
              <a:rPr lang="en-US" dirty="0"/>
              <a:t>From the Galaxy’s tidal field</a:t>
            </a:r>
          </a:p>
          <a:p>
            <a:pPr>
              <a:lnSpc>
                <a:spcPct val="150000"/>
              </a:lnSpc>
            </a:pPr>
            <a:r>
              <a:rPr lang="en-US" dirty="0"/>
              <a:t>From giant molecular clouds</a:t>
            </a:r>
          </a:p>
          <a:p>
            <a:pPr>
              <a:lnSpc>
                <a:spcPct val="150000"/>
              </a:lnSpc>
            </a:pPr>
            <a:endParaRPr lang="en-US" dirty="0"/>
          </a:p>
          <a:p>
            <a:endParaRPr lang="en-US" dirty="0"/>
          </a:p>
        </p:txBody>
      </p:sp>
      <p:pic>
        <p:nvPicPr>
          <p:cNvPr id="4" name="Picture 3">
            <a:extLst>
              <a:ext uri="{FF2B5EF4-FFF2-40B4-BE49-F238E27FC236}">
                <a16:creationId xmlns:a16="http://schemas.microsoft.com/office/drawing/2014/main" id="{6664A374-3033-D64A-8C81-CF2920AB82FF}"/>
              </a:ext>
            </a:extLst>
          </p:cNvPr>
          <p:cNvPicPr>
            <a:picLocks noChangeAspect="1"/>
          </p:cNvPicPr>
          <p:nvPr/>
        </p:nvPicPr>
        <p:blipFill>
          <a:blip r:embed="rId2"/>
          <a:stretch>
            <a:fillRect/>
          </a:stretch>
        </p:blipFill>
        <p:spPr>
          <a:xfrm>
            <a:off x="3619500" y="3174899"/>
            <a:ext cx="7200900" cy="3416401"/>
          </a:xfrm>
          <a:prstGeom prst="rect">
            <a:avLst/>
          </a:prstGeom>
        </p:spPr>
      </p:pic>
      <p:sp>
        <p:nvSpPr>
          <p:cNvPr id="5" name="TextBox 4">
            <a:extLst>
              <a:ext uri="{FF2B5EF4-FFF2-40B4-BE49-F238E27FC236}">
                <a16:creationId xmlns:a16="http://schemas.microsoft.com/office/drawing/2014/main" id="{3163C195-82BD-3944-A990-9EC2455BD981}"/>
              </a:ext>
            </a:extLst>
          </p:cNvPr>
          <p:cNvSpPr txBox="1"/>
          <p:nvPr/>
        </p:nvSpPr>
        <p:spPr>
          <a:xfrm flipV="1">
            <a:off x="5359400" y="7227332"/>
            <a:ext cx="413331" cy="1129268"/>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C30DEC1F-C8D0-404C-BB95-2AE44E568C5D}"/>
              </a:ext>
            </a:extLst>
          </p:cNvPr>
          <p:cNvSpPr txBox="1"/>
          <p:nvPr/>
        </p:nvSpPr>
        <p:spPr>
          <a:xfrm>
            <a:off x="190500" y="4584700"/>
            <a:ext cx="2997200" cy="1295868"/>
          </a:xfrm>
          <a:prstGeom prst="rect">
            <a:avLst/>
          </a:prstGeom>
          <a:noFill/>
        </p:spPr>
        <p:txBody>
          <a:bodyPr wrap="square" rtlCol="0">
            <a:spAutoFit/>
          </a:bodyPr>
          <a:lstStyle/>
          <a:p>
            <a:pPr>
              <a:lnSpc>
                <a:spcPct val="150000"/>
              </a:lnSpc>
            </a:pPr>
            <a:r>
              <a:rPr lang="en-US" dirty="0"/>
              <a:t>The Goblin: Oort cloud object after it was kicked into the Solar System proper</a:t>
            </a:r>
          </a:p>
        </p:txBody>
      </p:sp>
    </p:spTree>
    <p:extLst>
      <p:ext uri="{BB962C8B-B14F-4D97-AF65-F5344CB8AC3E}">
        <p14:creationId xmlns:p14="http://schemas.microsoft.com/office/powerpoint/2010/main" val="3480402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1866-B342-2A44-BEEA-75E8179EBD5D}"/>
              </a:ext>
            </a:extLst>
          </p:cNvPr>
          <p:cNvSpPr>
            <a:spLocks noGrp="1"/>
          </p:cNvSpPr>
          <p:nvPr>
            <p:ph type="title"/>
          </p:nvPr>
        </p:nvSpPr>
        <p:spPr>
          <a:xfrm>
            <a:off x="321276" y="365125"/>
            <a:ext cx="11442356" cy="1325563"/>
          </a:xfrm>
        </p:spPr>
        <p:txBody>
          <a:bodyPr>
            <a:normAutofit/>
          </a:bodyPr>
          <a:lstStyle/>
          <a:p>
            <a:r>
              <a:rPr lang="en-US" sz="4000" b="1" dirty="0">
                <a:solidFill>
                  <a:srgbClr val="FF0000"/>
                </a:solidFill>
              </a:rPr>
              <a:t>Creation of Oort cloud via giant planet interactions</a:t>
            </a:r>
          </a:p>
        </p:txBody>
      </p:sp>
      <p:sp>
        <p:nvSpPr>
          <p:cNvPr id="3" name="Content Placeholder 2">
            <a:extLst>
              <a:ext uri="{FF2B5EF4-FFF2-40B4-BE49-F238E27FC236}">
                <a16:creationId xmlns:a16="http://schemas.microsoft.com/office/drawing/2014/main" id="{4624D0AF-CDA1-FB44-8286-A65C144500DE}"/>
              </a:ext>
            </a:extLst>
          </p:cNvPr>
          <p:cNvSpPr>
            <a:spLocks noGrp="1"/>
          </p:cNvSpPr>
          <p:nvPr>
            <p:ph idx="1"/>
          </p:nvPr>
        </p:nvSpPr>
        <p:spPr>
          <a:xfrm>
            <a:off x="418070" y="1979441"/>
            <a:ext cx="10515600" cy="4351338"/>
          </a:xfrm>
        </p:spPr>
        <p:txBody>
          <a:bodyPr/>
          <a:lstStyle/>
          <a:p>
            <a:endParaRPr lang="en-US" dirty="0"/>
          </a:p>
        </p:txBody>
      </p:sp>
      <p:pic>
        <p:nvPicPr>
          <p:cNvPr id="4" name="Picture 3">
            <a:extLst>
              <a:ext uri="{FF2B5EF4-FFF2-40B4-BE49-F238E27FC236}">
                <a16:creationId xmlns:a16="http://schemas.microsoft.com/office/drawing/2014/main" id="{311AE794-CA16-914B-887D-51C1EEF0F541}"/>
              </a:ext>
            </a:extLst>
          </p:cNvPr>
          <p:cNvPicPr>
            <a:picLocks noChangeAspect="1"/>
          </p:cNvPicPr>
          <p:nvPr/>
        </p:nvPicPr>
        <p:blipFill>
          <a:blip r:embed="rId2"/>
          <a:stretch>
            <a:fillRect/>
          </a:stretch>
        </p:blipFill>
        <p:spPr>
          <a:xfrm>
            <a:off x="321276" y="1979441"/>
            <a:ext cx="11303370" cy="3595816"/>
          </a:xfrm>
          <a:prstGeom prst="rect">
            <a:avLst/>
          </a:prstGeom>
        </p:spPr>
      </p:pic>
    </p:spTree>
    <p:extLst>
      <p:ext uri="{BB962C8B-B14F-4D97-AF65-F5344CB8AC3E}">
        <p14:creationId xmlns:p14="http://schemas.microsoft.com/office/powerpoint/2010/main" val="675941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5954" y="653143"/>
            <a:ext cx="9222377" cy="5839659"/>
          </a:xfrm>
        </p:spPr>
        <p:txBody>
          <a:bodyPr>
            <a:normAutofit/>
          </a:bodyPr>
          <a:lstStyle/>
          <a:p>
            <a:pPr>
              <a:lnSpc>
                <a:spcPct val="100000"/>
              </a:lnSpc>
            </a:pPr>
            <a:r>
              <a:rPr lang="en-US" sz="3600" dirty="0"/>
              <a:t>Kuiper belt comet nuclei thought to be leftovers from edge of early solar system</a:t>
            </a:r>
          </a:p>
          <a:p>
            <a:pPr>
              <a:lnSpc>
                <a:spcPct val="100000"/>
              </a:lnSpc>
            </a:pPr>
            <a:r>
              <a:rPr lang="en-US" sz="3600" dirty="0"/>
              <a:t>Chemical differences between long-period and short-period comets suggest short-period comets formed </a:t>
            </a:r>
            <a:r>
              <a:rPr lang="en-US" sz="3600" dirty="0">
                <a:solidFill>
                  <a:srgbClr val="FF0000"/>
                </a:solidFill>
              </a:rPr>
              <a:t>further from the Sun!</a:t>
            </a:r>
          </a:p>
          <a:p>
            <a:pPr>
              <a:lnSpc>
                <a:spcPct val="100000"/>
              </a:lnSpc>
            </a:pPr>
            <a:endParaRPr lang="en-US" sz="3600" dirty="0">
              <a:solidFill>
                <a:srgbClr val="FF0000"/>
              </a:solidFill>
            </a:endParaRPr>
          </a:p>
          <a:p>
            <a:pPr>
              <a:lnSpc>
                <a:spcPct val="100000"/>
              </a:lnSpc>
            </a:pPr>
            <a:r>
              <a:rPr lang="en-US" sz="3600" dirty="0"/>
              <a:t>Oort cloud comets were probably originally formed near Jupiter and the asteroid belt and were then perturbed out by giant planets</a:t>
            </a:r>
          </a:p>
        </p:txBody>
      </p:sp>
    </p:spTree>
    <p:extLst>
      <p:ext uri="{BB962C8B-B14F-4D97-AF65-F5344CB8AC3E}">
        <p14:creationId xmlns:p14="http://schemas.microsoft.com/office/powerpoint/2010/main" val="2534311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83000" y="-175100"/>
            <a:ext cx="7471861" cy="6835792"/>
          </a:xfrm>
          <a:prstGeom prst="rect">
            <a:avLst/>
          </a:prstGeom>
        </p:spPr>
      </p:pic>
      <p:sp>
        <p:nvSpPr>
          <p:cNvPr id="2" name="TextBox 1">
            <a:extLst>
              <a:ext uri="{FF2B5EF4-FFF2-40B4-BE49-F238E27FC236}">
                <a16:creationId xmlns:a16="http://schemas.microsoft.com/office/drawing/2014/main" id="{38CB2F81-EBBF-5544-9EA4-617177A77F72}"/>
              </a:ext>
            </a:extLst>
          </p:cNvPr>
          <p:cNvSpPr txBox="1"/>
          <p:nvPr/>
        </p:nvSpPr>
        <p:spPr>
          <a:xfrm>
            <a:off x="584200" y="2273300"/>
            <a:ext cx="3098800" cy="1938992"/>
          </a:xfrm>
          <a:prstGeom prst="rect">
            <a:avLst/>
          </a:prstGeom>
          <a:noFill/>
        </p:spPr>
        <p:txBody>
          <a:bodyPr wrap="square" rtlCol="0">
            <a:spAutoFit/>
          </a:bodyPr>
          <a:lstStyle/>
          <a:p>
            <a:r>
              <a:rPr lang="en-US" sz="2400" dirty="0"/>
              <a:t>Simulations of the formation of the Oort cloud</a:t>
            </a:r>
          </a:p>
          <a:p>
            <a:endParaRPr lang="en-US" sz="2400" dirty="0"/>
          </a:p>
          <a:p>
            <a:r>
              <a:rPr lang="en-US" sz="2000" dirty="0" err="1"/>
              <a:t>Dones</a:t>
            </a:r>
            <a:r>
              <a:rPr lang="en-US" sz="2000" dirty="0"/>
              <a:t> et al 2004</a:t>
            </a:r>
          </a:p>
        </p:txBody>
      </p:sp>
    </p:spTree>
    <p:extLst>
      <p:ext uri="{BB962C8B-B14F-4D97-AF65-F5344CB8AC3E}">
        <p14:creationId xmlns:p14="http://schemas.microsoft.com/office/powerpoint/2010/main" val="2058090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6254-04AD-7F43-9CA3-842839351C83}"/>
              </a:ext>
            </a:extLst>
          </p:cNvPr>
          <p:cNvSpPr>
            <a:spLocks noGrp="1"/>
          </p:cNvSpPr>
          <p:nvPr>
            <p:ph type="title"/>
          </p:nvPr>
        </p:nvSpPr>
        <p:spPr/>
        <p:txBody>
          <a:bodyPr/>
          <a:lstStyle/>
          <a:p>
            <a:r>
              <a:rPr lang="en-US" b="1" dirty="0">
                <a:solidFill>
                  <a:srgbClr val="00B050"/>
                </a:solidFill>
              </a:rPr>
              <a:t>Answer:</a:t>
            </a:r>
          </a:p>
        </p:txBody>
      </p:sp>
      <p:sp>
        <p:nvSpPr>
          <p:cNvPr id="3" name="Content Placeholder 2">
            <a:extLst>
              <a:ext uri="{FF2B5EF4-FFF2-40B4-BE49-F238E27FC236}">
                <a16:creationId xmlns:a16="http://schemas.microsoft.com/office/drawing/2014/main" id="{AD1C206F-A7B6-4940-8320-2FA4A71A5C64}"/>
              </a:ext>
            </a:extLst>
          </p:cNvPr>
          <p:cNvSpPr>
            <a:spLocks noGrp="1"/>
          </p:cNvSpPr>
          <p:nvPr>
            <p:ph idx="1"/>
          </p:nvPr>
        </p:nvSpPr>
        <p:spPr/>
        <p:txBody>
          <a:bodyPr>
            <a:normAutofit/>
          </a:bodyPr>
          <a:lstStyle/>
          <a:p>
            <a:pPr marL="0" indent="0">
              <a:buNone/>
            </a:pPr>
            <a:r>
              <a:rPr lang="en-US" sz="3200" dirty="0"/>
              <a:t>We don’t need to toss it out, but should recognize that the theory describes conditions in the </a:t>
            </a:r>
            <a:r>
              <a:rPr lang="en-US" sz="3200" u="sng" dirty="0"/>
              <a:t>early solar system.</a:t>
            </a:r>
          </a:p>
          <a:p>
            <a:pPr marL="0" indent="0">
              <a:buNone/>
            </a:pPr>
            <a:endParaRPr lang="en-US" sz="3200" u="sng" dirty="0"/>
          </a:p>
          <a:p>
            <a:pPr marL="0" indent="0">
              <a:buNone/>
            </a:pPr>
            <a:r>
              <a:rPr lang="en-US" sz="3200" dirty="0"/>
              <a:t>Anything that modifies orbits afterwards will mess up these correlations. We have talked before about the Kirkwood gaps, where resonances with Jupiter have cleared out regions in the asteroid belt because objects there get an extra gravitational kick over and over again from Jupiter. </a:t>
            </a:r>
          </a:p>
        </p:txBody>
      </p:sp>
    </p:spTree>
    <p:extLst>
      <p:ext uri="{BB962C8B-B14F-4D97-AF65-F5344CB8AC3E}">
        <p14:creationId xmlns:p14="http://schemas.microsoft.com/office/powerpoint/2010/main" val="2567345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657EDA-6A1C-0549-9C91-AA5B97194B69}"/>
              </a:ext>
            </a:extLst>
          </p:cNvPr>
          <p:cNvSpPr txBox="1"/>
          <p:nvPr/>
        </p:nvSpPr>
        <p:spPr>
          <a:xfrm>
            <a:off x="1322173" y="605481"/>
            <a:ext cx="10058400" cy="646331"/>
          </a:xfrm>
          <a:prstGeom prst="rect">
            <a:avLst/>
          </a:prstGeom>
          <a:noFill/>
        </p:spPr>
        <p:txBody>
          <a:bodyPr wrap="square" rtlCol="0">
            <a:spAutoFit/>
          </a:bodyPr>
          <a:lstStyle/>
          <a:p>
            <a:r>
              <a:rPr lang="en-US" sz="3600" b="1" dirty="0">
                <a:solidFill>
                  <a:srgbClr val="FF0000"/>
                </a:solidFill>
              </a:rPr>
              <a:t>Timesteps in solar system formation/evolution:</a:t>
            </a:r>
          </a:p>
        </p:txBody>
      </p:sp>
      <p:pic>
        <p:nvPicPr>
          <p:cNvPr id="6" name="Content Placeholder 5">
            <a:extLst>
              <a:ext uri="{FF2B5EF4-FFF2-40B4-BE49-F238E27FC236}">
                <a16:creationId xmlns:a16="http://schemas.microsoft.com/office/drawing/2014/main" id="{5AAE0465-EAA5-474B-8B64-289536A3F07D}"/>
              </a:ext>
            </a:extLst>
          </p:cNvPr>
          <p:cNvPicPr>
            <a:picLocks noGrp="1" noChangeAspect="1"/>
          </p:cNvPicPr>
          <p:nvPr>
            <p:ph idx="1"/>
          </p:nvPr>
        </p:nvPicPr>
        <p:blipFill>
          <a:blip r:embed="rId2"/>
          <a:stretch>
            <a:fillRect/>
          </a:stretch>
        </p:blipFill>
        <p:spPr>
          <a:xfrm>
            <a:off x="877331" y="1681069"/>
            <a:ext cx="9761838" cy="4305499"/>
          </a:xfrm>
          <a:prstGeom prst="rect">
            <a:avLst/>
          </a:prstGeom>
        </p:spPr>
      </p:pic>
    </p:spTree>
    <p:extLst>
      <p:ext uri="{BB962C8B-B14F-4D97-AF65-F5344CB8AC3E}">
        <p14:creationId xmlns:p14="http://schemas.microsoft.com/office/powerpoint/2010/main" val="290847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1866-B342-2A44-BEEA-75E8179EBD5D}"/>
              </a:ext>
            </a:extLst>
          </p:cNvPr>
          <p:cNvSpPr>
            <a:spLocks noGrp="1"/>
          </p:cNvSpPr>
          <p:nvPr>
            <p:ph type="title"/>
          </p:nvPr>
        </p:nvSpPr>
        <p:spPr>
          <a:xfrm>
            <a:off x="321276" y="365125"/>
            <a:ext cx="11442356" cy="1325563"/>
          </a:xfrm>
        </p:spPr>
        <p:txBody>
          <a:bodyPr>
            <a:normAutofit/>
          </a:bodyPr>
          <a:lstStyle/>
          <a:p>
            <a:r>
              <a:rPr lang="en-US" sz="4000" b="1" dirty="0">
                <a:solidFill>
                  <a:srgbClr val="FF0000"/>
                </a:solidFill>
              </a:rPr>
              <a:t>Creation of Oort cloud via giant planet interactions</a:t>
            </a:r>
          </a:p>
        </p:txBody>
      </p:sp>
      <p:sp>
        <p:nvSpPr>
          <p:cNvPr id="3" name="Content Placeholder 2">
            <a:extLst>
              <a:ext uri="{FF2B5EF4-FFF2-40B4-BE49-F238E27FC236}">
                <a16:creationId xmlns:a16="http://schemas.microsoft.com/office/drawing/2014/main" id="{4624D0AF-CDA1-FB44-8286-A65C144500DE}"/>
              </a:ext>
            </a:extLst>
          </p:cNvPr>
          <p:cNvSpPr>
            <a:spLocks noGrp="1"/>
          </p:cNvSpPr>
          <p:nvPr>
            <p:ph idx="1"/>
          </p:nvPr>
        </p:nvSpPr>
        <p:spPr>
          <a:xfrm>
            <a:off x="418070" y="1979441"/>
            <a:ext cx="10515600" cy="4351338"/>
          </a:xfrm>
        </p:spPr>
        <p:txBody>
          <a:bodyPr/>
          <a:lstStyle/>
          <a:p>
            <a:endParaRPr lang="en-US" dirty="0"/>
          </a:p>
        </p:txBody>
      </p:sp>
      <p:pic>
        <p:nvPicPr>
          <p:cNvPr id="4" name="Picture 3">
            <a:extLst>
              <a:ext uri="{FF2B5EF4-FFF2-40B4-BE49-F238E27FC236}">
                <a16:creationId xmlns:a16="http://schemas.microsoft.com/office/drawing/2014/main" id="{311AE794-CA16-914B-887D-51C1EEF0F541}"/>
              </a:ext>
            </a:extLst>
          </p:cNvPr>
          <p:cNvPicPr>
            <a:picLocks noChangeAspect="1"/>
          </p:cNvPicPr>
          <p:nvPr/>
        </p:nvPicPr>
        <p:blipFill>
          <a:blip r:embed="rId2"/>
          <a:stretch>
            <a:fillRect/>
          </a:stretch>
        </p:blipFill>
        <p:spPr>
          <a:xfrm>
            <a:off x="321276" y="1979441"/>
            <a:ext cx="11303370" cy="3595816"/>
          </a:xfrm>
          <a:prstGeom prst="rect">
            <a:avLst/>
          </a:prstGeom>
        </p:spPr>
      </p:pic>
    </p:spTree>
    <p:extLst>
      <p:ext uri="{BB962C8B-B14F-4D97-AF65-F5344CB8AC3E}">
        <p14:creationId xmlns:p14="http://schemas.microsoft.com/office/powerpoint/2010/main" val="222001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A739-03E2-0343-83E6-5FC25369D659}"/>
              </a:ext>
            </a:extLst>
          </p:cNvPr>
          <p:cNvSpPr>
            <a:spLocks noGrp="1"/>
          </p:cNvSpPr>
          <p:nvPr>
            <p:ph type="title"/>
          </p:nvPr>
        </p:nvSpPr>
        <p:spPr/>
        <p:txBody>
          <a:bodyPr>
            <a:normAutofit/>
          </a:bodyPr>
          <a:lstStyle/>
          <a:p>
            <a:r>
              <a:rPr lang="en-US" sz="4800" b="1" dirty="0">
                <a:solidFill>
                  <a:srgbClr val="FF0000"/>
                </a:solidFill>
              </a:rPr>
              <a:t>Solar system today</a:t>
            </a:r>
          </a:p>
        </p:txBody>
      </p:sp>
      <p:pic>
        <p:nvPicPr>
          <p:cNvPr id="4" name="Content Placeholder 3">
            <a:extLst>
              <a:ext uri="{FF2B5EF4-FFF2-40B4-BE49-F238E27FC236}">
                <a16:creationId xmlns:a16="http://schemas.microsoft.com/office/drawing/2014/main" id="{8A762E8E-7FC6-7346-82C8-9599FECE2FCB}"/>
              </a:ext>
            </a:extLst>
          </p:cNvPr>
          <p:cNvPicPr>
            <a:picLocks noGrp="1" noChangeAspect="1"/>
          </p:cNvPicPr>
          <p:nvPr>
            <p:ph idx="1"/>
          </p:nvPr>
        </p:nvPicPr>
        <p:blipFill>
          <a:blip r:embed="rId2"/>
          <a:stretch>
            <a:fillRect/>
          </a:stretch>
        </p:blipFill>
        <p:spPr>
          <a:xfrm>
            <a:off x="838200" y="1690688"/>
            <a:ext cx="9643626" cy="5007268"/>
          </a:xfrm>
          <a:prstGeom prst="rect">
            <a:avLst/>
          </a:prstGeom>
        </p:spPr>
      </p:pic>
    </p:spTree>
    <p:extLst>
      <p:ext uri="{BB962C8B-B14F-4D97-AF65-F5344CB8AC3E}">
        <p14:creationId xmlns:p14="http://schemas.microsoft.com/office/powerpoint/2010/main" val="209226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797078"/>
          </a:xfrm>
        </p:spPr>
        <p:txBody>
          <a:bodyPr>
            <a:normAutofit/>
          </a:bodyPr>
          <a:lstStyle/>
          <a:p>
            <a:pPr algn="ctr"/>
            <a:r>
              <a:rPr lang="en-US" b="1" dirty="0">
                <a:solidFill>
                  <a:srgbClr val="FF0000"/>
                </a:solidFill>
              </a:rPr>
              <a:t>Comets</a:t>
            </a:r>
          </a:p>
        </p:txBody>
      </p:sp>
      <p:sp>
        <p:nvSpPr>
          <p:cNvPr id="3" name="Content Placeholder 2"/>
          <p:cNvSpPr>
            <a:spLocks noGrp="1"/>
          </p:cNvSpPr>
          <p:nvPr>
            <p:ph idx="1"/>
          </p:nvPr>
        </p:nvSpPr>
        <p:spPr>
          <a:xfrm>
            <a:off x="530942" y="1417638"/>
            <a:ext cx="11238271" cy="5220201"/>
          </a:xfrm>
        </p:spPr>
        <p:txBody>
          <a:bodyPr>
            <a:normAutofit/>
          </a:bodyPr>
          <a:lstStyle/>
          <a:p>
            <a:pPr marL="0" indent="0">
              <a:buNone/>
            </a:pPr>
            <a:r>
              <a:rPr lang="en-US" dirty="0"/>
              <a:t>Comets have eccentric orbits and spend most of their time in the outer Solar System. </a:t>
            </a:r>
            <a:endParaRPr lang="en-US" sz="4000" dirty="0"/>
          </a:p>
          <a:p>
            <a:pPr marL="0" indent="0">
              <a:buNone/>
            </a:pPr>
            <a:r>
              <a:rPr lang="en-US" dirty="0"/>
              <a:t>When far from the Sun, they are balls of ice and dust 1-10 km across. </a:t>
            </a:r>
            <a:endParaRPr lang="en-US" sz="4000" dirty="0"/>
          </a:p>
          <a:p>
            <a:pPr marL="0" indent="0">
              <a:buNone/>
            </a:pPr>
            <a:r>
              <a:rPr lang="en-US" dirty="0"/>
              <a:t>As the orbit nears the Sun, around 3 AU, heat from the Sun evaporates some of the comet. This forms the coma.</a:t>
            </a:r>
            <a:endParaRPr lang="en-US" sz="4000" dirty="0"/>
          </a:p>
          <a:p>
            <a:pPr marL="0" indent="0">
              <a:buNone/>
            </a:pPr>
            <a:r>
              <a:rPr lang="en-US" dirty="0"/>
              <a:t>The coma becomes two tails, which point in different directions:</a:t>
            </a:r>
            <a:endParaRPr lang="en-US" sz="4000" dirty="0"/>
          </a:p>
          <a:p>
            <a:r>
              <a:rPr lang="en-US" dirty="0"/>
              <a:t>One is an ion tail. For example: CO</a:t>
            </a:r>
            <a:r>
              <a:rPr lang="en-US" baseline="30000" dirty="0"/>
              <a:t>+</a:t>
            </a:r>
            <a:r>
              <a:rPr lang="en-US" dirty="0"/>
              <a:t>,N</a:t>
            </a:r>
            <a:r>
              <a:rPr lang="en-US" baseline="-25000" dirty="0"/>
              <a:t>2</a:t>
            </a:r>
            <a:r>
              <a:rPr lang="en-US" baseline="30000" dirty="0"/>
              <a:t>+</a:t>
            </a:r>
            <a:r>
              <a:rPr lang="en-US" dirty="0"/>
              <a:t>,CO</a:t>
            </a:r>
            <a:r>
              <a:rPr lang="en-US" baseline="-25000" dirty="0"/>
              <a:t>2</a:t>
            </a:r>
            <a:r>
              <a:rPr lang="en-US" baseline="30000" dirty="0"/>
              <a:t>+</a:t>
            </a:r>
            <a:r>
              <a:rPr lang="en-US" dirty="0"/>
              <a:t>.</a:t>
            </a:r>
            <a:endParaRPr lang="en-US" sz="4000" dirty="0"/>
          </a:p>
          <a:p>
            <a:pPr lvl="1"/>
            <a:r>
              <a:rPr lang="en-US" dirty="0"/>
              <a:t>The ion tail interacts with the solar magnetic field.</a:t>
            </a:r>
            <a:endParaRPr lang="en-US" sz="3600" dirty="0"/>
          </a:p>
          <a:p>
            <a:pPr lvl="0"/>
            <a:r>
              <a:rPr lang="en-US" dirty="0"/>
              <a:t>The dust tail is smoother.</a:t>
            </a:r>
            <a:endParaRPr lang="en-US" sz="4000" dirty="0"/>
          </a:p>
          <a:p>
            <a:pPr lvl="1"/>
            <a:r>
              <a:rPr lang="en-US" dirty="0"/>
              <a:t>The dust tail is repelled from the Sun by radiation pressure and left behind along the comet’s orbit.</a:t>
            </a:r>
            <a:endParaRPr lang="en-US" sz="3600" dirty="0"/>
          </a:p>
          <a:p>
            <a:pPr marL="0" indent="0" algn="ctr">
              <a:lnSpc>
                <a:spcPct val="150000"/>
              </a:lnSpc>
              <a:buNone/>
            </a:pPr>
            <a:endParaRPr lang="en-US" sz="3600" dirty="0"/>
          </a:p>
        </p:txBody>
      </p:sp>
    </p:spTree>
    <p:extLst>
      <p:ext uri="{BB962C8B-B14F-4D97-AF65-F5344CB8AC3E}">
        <p14:creationId xmlns:p14="http://schemas.microsoft.com/office/powerpoint/2010/main" val="3662044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16198</TotalTime>
  <Words>1560</Words>
  <Application>Microsoft Macintosh PowerPoint</Application>
  <PresentationFormat>Widescreen</PresentationFormat>
  <Paragraphs>170</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Cambria Math</vt:lpstr>
      <vt:lpstr>Office Theme</vt:lpstr>
      <vt:lpstr>Comets and Asteroids: Orbits</vt:lpstr>
      <vt:lpstr>Question:</vt:lpstr>
      <vt:lpstr>Answer:</vt:lpstr>
      <vt:lpstr>Question:</vt:lpstr>
      <vt:lpstr>Answer:</vt:lpstr>
      <vt:lpstr>PowerPoint Presentation</vt:lpstr>
      <vt:lpstr>Creation of Oort cloud via giant planet interactions</vt:lpstr>
      <vt:lpstr>Solar system today</vt:lpstr>
      <vt:lpstr>Comets</vt:lpstr>
      <vt:lpstr>Periodic comet 103P/Hartley</vt:lpstr>
      <vt:lpstr>Question:</vt:lpstr>
      <vt:lpstr>Answer:</vt:lpstr>
      <vt:lpstr>PowerPoint Presentation</vt:lpstr>
      <vt:lpstr>Question:</vt:lpstr>
      <vt:lpstr>PowerPoint Presentation</vt:lpstr>
      <vt:lpstr>Question:</vt:lpstr>
      <vt:lpstr>Answer:</vt:lpstr>
      <vt:lpstr>Cometary dust:</vt:lpstr>
      <vt:lpstr>PowerPoint Presentation</vt:lpstr>
      <vt:lpstr>PowerPoint Presentation</vt:lpstr>
      <vt:lpstr>Zodiacal light at Paranal</vt:lpstr>
      <vt:lpstr>PowerPoint Presentation</vt:lpstr>
      <vt:lpstr>Radiation pressure</vt:lpstr>
      <vt:lpstr>PowerPoint Presentation</vt:lpstr>
      <vt:lpstr>PowerPoint Presentation</vt:lpstr>
      <vt:lpstr>PowerPoint Presentation</vt:lpstr>
      <vt:lpstr>Example:</vt:lpstr>
      <vt:lpstr>PowerPoint Presentation</vt:lpstr>
      <vt:lpstr>PowerPoint Presentation</vt:lpstr>
      <vt:lpstr>Calculation of actual grain size:</vt:lpstr>
      <vt:lpstr>Origin (&amp; home) of comets:</vt:lpstr>
      <vt:lpstr>Kuiper belt</vt:lpstr>
      <vt:lpstr>Kuiper Belt:</vt:lpstr>
      <vt:lpstr>Magnitudes:</vt:lpstr>
      <vt:lpstr>Kuiper Belt:</vt:lpstr>
      <vt:lpstr>PowerPoint Presentation</vt:lpstr>
      <vt:lpstr>PowerPoint Presentation</vt:lpstr>
      <vt:lpstr>Oort Cloud:</vt:lpstr>
      <vt:lpstr>Why cant we observe things in Oort cloud?</vt:lpstr>
      <vt:lpstr>PowerPoint Presentation</vt:lpstr>
      <vt:lpstr>Creation of Oort cloud via giant planet interactions</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Planetary Orbits</dc:title>
  <dc:creator>Windows User</dc:creator>
  <cp:lastModifiedBy>Microsoft Office User</cp:lastModifiedBy>
  <cp:revision>98</cp:revision>
  <dcterms:created xsi:type="dcterms:W3CDTF">2018-09-05T01:56:16Z</dcterms:created>
  <dcterms:modified xsi:type="dcterms:W3CDTF">2018-10-04T18:55:44Z</dcterms:modified>
</cp:coreProperties>
</file>